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8"/>
  </p:notesMasterIdLst>
  <p:sldIdLst>
    <p:sldId id="256" r:id="rId5"/>
    <p:sldId id="1230" r:id="rId6"/>
    <p:sldId id="1241" r:id="rId7"/>
    <p:sldId id="1234" r:id="rId8"/>
    <p:sldId id="1235" r:id="rId9"/>
    <p:sldId id="1240" r:id="rId10"/>
    <p:sldId id="1237" r:id="rId11"/>
    <p:sldId id="1231" r:id="rId12"/>
    <p:sldId id="1239" r:id="rId13"/>
    <p:sldId id="1233" r:id="rId14"/>
    <p:sldId id="1238" r:id="rId15"/>
    <p:sldId id="1232" r:id="rId16"/>
    <p:sldId id="122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D3AA"/>
    <a:srgbClr val="00FB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 autoAdjust="0"/>
    <p:restoredTop sz="92466"/>
  </p:normalViewPr>
  <p:slideViewPr>
    <p:cSldViewPr snapToGrid="0">
      <p:cViewPr varScale="1">
        <p:scale>
          <a:sx n="98" d="100"/>
          <a:sy n="98" d="100"/>
        </p:scale>
        <p:origin x="200" y="5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3" d="100"/>
          <a:sy n="93" d="100"/>
        </p:scale>
        <p:origin x="4424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B8666E-F290-C946-9F37-73F93800355C}" type="datetimeFigureOut">
              <a:rPr lang="en-US" smtClean="0"/>
              <a:t>6/23/26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83C6E4-C361-CC46-8DED-564D02686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871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83C6E4-C361-CC46-8DED-564D026868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41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83C6E4-C361-CC46-8DED-564D026868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464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FAC9F95-B973-986C-5656-EEFD39DE9B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50404" y="-8452"/>
            <a:ext cx="6845952" cy="6524081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98 h 10000"/>
              <a:gd name="connsiteX4" fmla="*/ 0 w 10000"/>
              <a:gd name="connsiteY4" fmla="*/ 10000 h 10000"/>
              <a:gd name="connsiteX0" fmla="*/ 0 w 10000"/>
              <a:gd name="connsiteY0" fmla="*/ 10020 h 10020"/>
              <a:gd name="connsiteX1" fmla="*/ 6123 w 10000"/>
              <a:gd name="connsiteY1" fmla="*/ 0 h 10020"/>
              <a:gd name="connsiteX2" fmla="*/ 10000 w 10000"/>
              <a:gd name="connsiteY2" fmla="*/ 20 h 10020"/>
              <a:gd name="connsiteX3" fmla="*/ 9994 w 10000"/>
              <a:gd name="connsiteY3" fmla="*/ 10018 h 10020"/>
              <a:gd name="connsiteX4" fmla="*/ 0 w 10000"/>
              <a:gd name="connsiteY4" fmla="*/ 10020 h 10020"/>
              <a:gd name="connsiteX0" fmla="*/ 0 w 9994"/>
              <a:gd name="connsiteY0" fmla="*/ 10026 h 10026"/>
              <a:gd name="connsiteX1" fmla="*/ 6123 w 9994"/>
              <a:gd name="connsiteY1" fmla="*/ 6 h 10026"/>
              <a:gd name="connsiteX2" fmla="*/ 9994 w 9994"/>
              <a:gd name="connsiteY2" fmla="*/ 0 h 10026"/>
              <a:gd name="connsiteX3" fmla="*/ 9994 w 9994"/>
              <a:gd name="connsiteY3" fmla="*/ 10024 h 10026"/>
              <a:gd name="connsiteX4" fmla="*/ 0 w 9994"/>
              <a:gd name="connsiteY4" fmla="*/ 10026 h 10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4" h="10026">
                <a:moveTo>
                  <a:pt x="0" y="10026"/>
                </a:moveTo>
                <a:lnTo>
                  <a:pt x="6123" y="6"/>
                </a:lnTo>
                <a:lnTo>
                  <a:pt x="9994" y="0"/>
                </a:lnTo>
                <a:cubicBezTo>
                  <a:pt x="9992" y="3322"/>
                  <a:pt x="9996" y="6702"/>
                  <a:pt x="9994" y="10024"/>
                </a:cubicBezTo>
                <a:lnTo>
                  <a:pt x="0" y="10026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68C40-09FC-943A-3899-6122FC849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46238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Lactation Biology Symposium, ADSA</a:t>
            </a:r>
            <a:r>
              <a:rPr lang="en-US" baseline="30000" dirty="0"/>
              <a:t>©</a:t>
            </a:r>
            <a:r>
              <a:rPr lang="en-US" dirty="0"/>
              <a:t> 2026 Annual Meeting, June 21-24, Milwaukee,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765382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AA848-5250-47DE-F27C-7979AB224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1188871"/>
            <a:ext cx="11107080" cy="2671929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DCD471-023D-7E38-2A10-6FA3B3175F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2460" y="4068596"/>
            <a:ext cx="11107080" cy="155569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24CAB9A-1B03-2A38-01F0-0BF0F709A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B28B37D-6CFA-8F81-F7D6-E21C565C3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Lactation Biology Symposium, ADSA</a:t>
            </a:r>
            <a:r>
              <a:rPr lang="en-US" baseline="30000" dirty="0"/>
              <a:t>©</a:t>
            </a:r>
            <a:r>
              <a:rPr lang="en-US" dirty="0"/>
              <a:t> 2026 Annual Meeting, June 21-24, Milwaukee,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1178869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AA848-5250-47DE-F27C-7979AB224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1188871"/>
            <a:ext cx="11107080" cy="34339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000" b="0" i="1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DCD471-023D-7E38-2A10-6FA3B3175F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2460" y="4813300"/>
            <a:ext cx="11107080" cy="810991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24CAB9A-1B03-2A38-01F0-0BF0F709A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60450B2-9664-1382-D714-FD77E7FCC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Lactation Biology Symposium, ADSA</a:t>
            </a:r>
            <a:r>
              <a:rPr lang="en-US" baseline="30000" dirty="0"/>
              <a:t>©</a:t>
            </a:r>
            <a:r>
              <a:rPr lang="en-US" dirty="0"/>
              <a:t> 2026 Annual Meeting, June 21-24, Milwaukee,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149628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1110708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0B6AC-6A01-2E2F-1B8F-BFD86E084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2460" y="2346325"/>
            <a:ext cx="547734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C0B04-A63E-84DE-2C63-83EEF3C03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46325"/>
            <a:ext cx="547734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848A352-989B-F575-94A2-1EE6255D8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DC7974-6E6A-FE25-6EE5-8A2BF9D42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Lactation Biology Symposium, ADSA</a:t>
            </a:r>
            <a:r>
              <a:rPr lang="en-US" baseline="30000" dirty="0"/>
              <a:t>©</a:t>
            </a:r>
            <a:r>
              <a:rPr lang="en-US" dirty="0"/>
              <a:t> 2026 Annual Meeting, June 21-24, Milwaukee,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22553394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1110708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0B6AC-6A01-2E2F-1B8F-BFD86E084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2460" y="2346325"/>
            <a:ext cx="353695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C0B04-A63E-84DE-2C63-83EEF3C03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7525" y="2346325"/>
            <a:ext cx="353695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848A352-989B-F575-94A2-1EE6255D8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7B2CC49E-6A53-0EE8-C52F-DA4E3D98672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09303" y="2346325"/>
            <a:ext cx="353695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07D8B1A-8D38-27BE-CBCF-C1655447C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Lactation Biology Symposium, ADSA</a:t>
            </a:r>
            <a:r>
              <a:rPr lang="en-US" baseline="30000" dirty="0"/>
              <a:t>©</a:t>
            </a:r>
            <a:r>
              <a:rPr lang="en-US" dirty="0"/>
              <a:t> 2026 Annual Meeting, June 21-24, Milwaukee,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19455052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1110708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0B6AC-6A01-2E2F-1B8F-BFD86E084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2460" y="3132138"/>
            <a:ext cx="5477340" cy="30130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C0B04-A63E-84DE-2C63-83EEF3C03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132138"/>
            <a:ext cx="5477340" cy="30130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F4D2306-FCA7-CD17-3A47-DFFA5E2B0A8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42460" y="2346325"/>
            <a:ext cx="5477340" cy="650875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3426F00-D681-32BA-263F-BF12A3896F66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172200" y="2346324"/>
            <a:ext cx="5477340" cy="650875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8949EB6-A997-01B7-5A87-AEA0AE5E5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528E285-703C-B0D1-7B9F-50BB6194A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Lactation Biology Symposium, ADSA</a:t>
            </a:r>
            <a:r>
              <a:rPr lang="en-US" baseline="30000" dirty="0"/>
              <a:t>©</a:t>
            </a:r>
            <a:r>
              <a:rPr lang="en-US" dirty="0"/>
              <a:t> 2026 Annual Meeting, June 21-24, Milwaukee,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256212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1110708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0B6AC-6A01-2E2F-1B8F-BFD86E084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2460" y="3132138"/>
            <a:ext cx="3536950" cy="30130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C0B04-A63E-84DE-2C63-83EEF3C03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7525" y="3132138"/>
            <a:ext cx="3536950" cy="30130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F4D2306-FCA7-CD17-3A47-DFFA5E2B0A8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42460" y="2346325"/>
            <a:ext cx="3536950" cy="650875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3426F00-D681-32BA-263F-BF12A3896F66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327525" y="2346324"/>
            <a:ext cx="3536950" cy="650875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8949EB6-A997-01B7-5A87-AEA0AE5E5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9CF335F3-E3CD-FEF9-C266-D980E27E35DD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117131" y="3132138"/>
            <a:ext cx="3536950" cy="30130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457CA62-2068-16C1-FB4E-A5BA072CE6E6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117131" y="2346324"/>
            <a:ext cx="3536950" cy="650875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6CDF14E-C9D5-9549-8CB7-5347F9F59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Lactation Biology Symposium, ADSA</a:t>
            </a:r>
            <a:r>
              <a:rPr lang="en-US" baseline="30000" dirty="0"/>
              <a:t>©</a:t>
            </a:r>
            <a:r>
              <a:rPr lang="en-US" dirty="0"/>
              <a:t> 2026 Annual Meeting, June 21-24, Milwaukee,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2459578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772934"/>
            <a:ext cx="11107080" cy="773643"/>
          </a:xfrm>
          <a:prstGeom prst="rect">
            <a:avLst/>
          </a:prstGeom>
        </p:spPr>
        <p:txBody>
          <a:bodyPr anchor="b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0B6AC-6A01-2E2F-1B8F-BFD86E084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2460" y="4323644"/>
            <a:ext cx="3536950" cy="182151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C0B04-A63E-84DE-2C63-83EEF3C03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7525" y="4323644"/>
            <a:ext cx="3536950" cy="182151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F4D2306-FCA7-CD17-3A47-DFFA5E2B0A8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42460" y="1646410"/>
            <a:ext cx="3536950" cy="650875"/>
          </a:xfrm>
        </p:spPr>
        <p:txBody>
          <a:bodyPr anchor="b">
            <a:normAutofit/>
          </a:bodyPr>
          <a:lstStyle>
            <a:lvl1pPr marL="0" indent="0" algn="ctr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3426F00-D681-32BA-263F-BF12A3896F66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327525" y="1646409"/>
            <a:ext cx="3536950" cy="650875"/>
          </a:xfrm>
        </p:spPr>
        <p:txBody>
          <a:bodyPr anchor="b">
            <a:normAutofit/>
          </a:bodyPr>
          <a:lstStyle>
            <a:lvl1pPr marL="0" indent="0" algn="ctr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8949EB6-A997-01B7-5A87-AEA0AE5E5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9CF335F3-E3CD-FEF9-C266-D980E27E35DD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117131" y="4323644"/>
            <a:ext cx="3536950" cy="182151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457CA62-2068-16C1-FB4E-A5BA072CE6E6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117131" y="1646409"/>
            <a:ext cx="3536950" cy="650875"/>
          </a:xfrm>
        </p:spPr>
        <p:txBody>
          <a:bodyPr anchor="b">
            <a:normAutofit/>
          </a:bodyPr>
          <a:lstStyle>
            <a:lvl1pPr marL="0" indent="0" algn="ctr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769B43C-8D12-B48B-E0C7-70E0FED92071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542459" y="2297284"/>
            <a:ext cx="3532410" cy="202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2A750D0-72CB-FFA1-A3D1-9C0271C7347D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4324237" y="2297284"/>
            <a:ext cx="3532410" cy="202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8087F02C-2880-1F98-D30E-FC8E2BCFE475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8117304" y="2297284"/>
            <a:ext cx="3532410" cy="202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880D0C3-5D6C-93D2-C718-90F67E5A5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Lactation Biology Symposium, ADSA</a:t>
            </a:r>
            <a:r>
              <a:rPr lang="en-US" baseline="30000" dirty="0"/>
              <a:t>©</a:t>
            </a:r>
            <a:r>
              <a:rPr lang="en-US" dirty="0"/>
              <a:t> 2026 Annual Meeting, June 21-24, Milwaukee,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14618196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11107080" cy="1086051"/>
          </a:xfrm>
          <a:prstGeom prst="rect">
            <a:avLst/>
          </a:prstGeom>
        </p:spPr>
        <p:txBody>
          <a:bodyPr anchor="b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1B350AB-8F32-5D68-036B-9C54021BDF3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42459" y="1971875"/>
            <a:ext cx="11107080" cy="41732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DDCF235-0D8B-5040-CCC7-2E50B4F17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228BC6D-3DE2-AF7E-642B-CBEF510F9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Lactation Biology Symposium, ADSA</a:t>
            </a:r>
            <a:r>
              <a:rPr lang="en-US" baseline="30000" dirty="0"/>
              <a:t>©</a:t>
            </a:r>
            <a:r>
              <a:rPr lang="en-US" dirty="0"/>
              <a:t> 2026 Annual Meeting, June 21-24, Milwaukee,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29022418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DD66CE7-C8FB-DAE8-9DA3-0E77383C170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42459" y="885825"/>
            <a:ext cx="11107080" cy="525933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A1A6FDD-659A-15AD-565F-FAFF28F49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28E9DCC-6269-085E-68DA-4914D583F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Lactation Biology Symposium, ADSA</a:t>
            </a:r>
            <a:r>
              <a:rPr lang="en-US" baseline="30000" dirty="0"/>
              <a:t>©</a:t>
            </a:r>
            <a:r>
              <a:rPr lang="en-US" dirty="0"/>
              <a:t> 2026 Annual Meeting, June 21-24, Milwaukee,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7701107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A1A6FDD-659A-15AD-565F-FAFF28F49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hart Placeholder 4">
            <a:extLst>
              <a:ext uri="{FF2B5EF4-FFF2-40B4-BE49-F238E27FC236}">
                <a16:creationId xmlns:a16="http://schemas.microsoft.com/office/drawing/2014/main" id="{BA1E9CD3-3AA6-0C51-8AE4-0A6499D395EF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44386" y="884464"/>
            <a:ext cx="11119667" cy="5283200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8118F5C8-CF46-51DB-C75F-680E5BD85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Lactation Biology Symposium, ADSA</a:t>
            </a:r>
            <a:r>
              <a:rPr lang="en-US" baseline="30000" dirty="0"/>
              <a:t>©</a:t>
            </a:r>
            <a:r>
              <a:rPr lang="en-US" dirty="0"/>
              <a:t> 2026 Annual Meeting, June 21-24, Milwaukee,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370853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D6870-B173-DAA0-6840-93244B9FC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5"/>
            <a:ext cx="1110708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9103B-5AD3-E947-D0F0-EB8A6E122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460" y="2346325"/>
            <a:ext cx="1110708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9759654-9AC7-C79E-E221-7C6063E50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9E06081-C7AA-389C-4B4F-BBA537AF1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Lactation Biology Symposium, ADSA</a:t>
            </a:r>
            <a:r>
              <a:rPr lang="en-US" baseline="30000" dirty="0"/>
              <a:t>©</a:t>
            </a:r>
            <a:r>
              <a:rPr lang="en-US" dirty="0"/>
              <a:t> 2026 Annual Meeting, June 21-24, Milwaukee,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34383924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A1A6FDD-659A-15AD-565F-FAFF28F49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able Placeholder 2">
            <a:extLst>
              <a:ext uri="{FF2B5EF4-FFF2-40B4-BE49-F238E27FC236}">
                <a16:creationId xmlns:a16="http://schemas.microsoft.com/office/drawing/2014/main" id="{A1EC4495-805E-FDA0-DAD6-1881A1082D2F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551188" y="884464"/>
            <a:ext cx="11154481" cy="5283200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70C5B1D0-1F84-58D2-576C-3043C11FB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Lactation Biology Symposium, ADSA</a:t>
            </a:r>
            <a:r>
              <a:rPr lang="en-US" baseline="30000" dirty="0"/>
              <a:t>©</a:t>
            </a:r>
            <a:r>
              <a:rPr lang="en-US" dirty="0"/>
              <a:t> 2026 Annual Meeting, June 21-24, Milwaukee,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38377047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A822B6A-47DD-1099-E626-BCE79BC4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DBEC08FB-FECB-C6FD-E989-DE3D8D35A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Lactation Biology Symposium, ADSA</a:t>
            </a:r>
            <a:r>
              <a:rPr lang="en-US" baseline="30000" dirty="0"/>
              <a:t>©</a:t>
            </a:r>
            <a:r>
              <a:rPr lang="en-US" dirty="0"/>
              <a:t> 2026 Annual Meeting, June 21-24, Milwaukee,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3019616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21D5E-8ED1-BB9C-79C8-9E1975DEB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4229565" cy="1171576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120A17-498A-0673-7F63-7F6A8185D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885824"/>
            <a:ext cx="6466352" cy="525933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891293B-A16E-88B6-0686-AD824B40C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A8D71B0D-B05A-47E3-C95D-D57525126ABF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542459" y="2164466"/>
            <a:ext cx="4229565" cy="398069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7EA915C-D187-C6E6-A1D7-48A743CE5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Lactation Biology Symposium, ADSA</a:t>
            </a:r>
            <a:r>
              <a:rPr lang="en-US" baseline="30000" dirty="0"/>
              <a:t>©</a:t>
            </a:r>
            <a:r>
              <a:rPr lang="en-US" dirty="0"/>
              <a:t> 2026 Annual Meeting, June 21-24, Milwaukee,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24548325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21D5E-8ED1-BB9C-79C8-9E1975DEB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4229565" cy="1171576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7988B34B-9961-E37F-C17B-9CB6F81D72F6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3188" y="885825"/>
            <a:ext cx="6466352" cy="525933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4A59493-C1D3-B3DE-2547-F0822D882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B128D27-7430-D254-88CF-919DAF48640E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542459" y="2164466"/>
            <a:ext cx="4229565" cy="398069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6E65C3C-0FB3-98C1-DA81-623C95493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Lactation Biology Symposium, ADSA</a:t>
            </a:r>
            <a:r>
              <a:rPr lang="en-US" baseline="30000" dirty="0"/>
              <a:t>©</a:t>
            </a:r>
            <a:r>
              <a:rPr lang="en-US" dirty="0"/>
              <a:t> 2026 Annual Meeting, June 21-24, Milwaukee,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4807947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Blue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21D5E-8ED1-BB9C-79C8-9E1975DEB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59" y="885824"/>
            <a:ext cx="7258878" cy="1171576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31E832-14C2-C185-DD7F-A83DBFC3C5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2460" y="2164466"/>
            <a:ext cx="4839768" cy="398069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02A86E0-319A-6147-FCF4-BE9D980EF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64EBE8AA-BA09-4918-9E0C-F0C6831FBD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50404" y="-8452"/>
            <a:ext cx="6845952" cy="6524081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98 h 10000"/>
              <a:gd name="connsiteX4" fmla="*/ 0 w 10000"/>
              <a:gd name="connsiteY4" fmla="*/ 10000 h 10000"/>
              <a:gd name="connsiteX0" fmla="*/ 0 w 10000"/>
              <a:gd name="connsiteY0" fmla="*/ 10020 h 10020"/>
              <a:gd name="connsiteX1" fmla="*/ 6123 w 10000"/>
              <a:gd name="connsiteY1" fmla="*/ 0 h 10020"/>
              <a:gd name="connsiteX2" fmla="*/ 10000 w 10000"/>
              <a:gd name="connsiteY2" fmla="*/ 20 h 10020"/>
              <a:gd name="connsiteX3" fmla="*/ 9994 w 10000"/>
              <a:gd name="connsiteY3" fmla="*/ 10018 h 10020"/>
              <a:gd name="connsiteX4" fmla="*/ 0 w 10000"/>
              <a:gd name="connsiteY4" fmla="*/ 10020 h 10020"/>
              <a:gd name="connsiteX0" fmla="*/ 0 w 9994"/>
              <a:gd name="connsiteY0" fmla="*/ 10026 h 10026"/>
              <a:gd name="connsiteX1" fmla="*/ 6123 w 9994"/>
              <a:gd name="connsiteY1" fmla="*/ 6 h 10026"/>
              <a:gd name="connsiteX2" fmla="*/ 9994 w 9994"/>
              <a:gd name="connsiteY2" fmla="*/ 0 h 10026"/>
              <a:gd name="connsiteX3" fmla="*/ 9994 w 9994"/>
              <a:gd name="connsiteY3" fmla="*/ 10024 h 10026"/>
              <a:gd name="connsiteX4" fmla="*/ 0 w 9994"/>
              <a:gd name="connsiteY4" fmla="*/ 10026 h 10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4" h="10026">
                <a:moveTo>
                  <a:pt x="0" y="10026"/>
                </a:moveTo>
                <a:lnTo>
                  <a:pt x="6123" y="6"/>
                </a:lnTo>
                <a:lnTo>
                  <a:pt x="9994" y="0"/>
                </a:lnTo>
                <a:cubicBezTo>
                  <a:pt x="9992" y="3322"/>
                  <a:pt x="9996" y="6702"/>
                  <a:pt x="9994" y="10024"/>
                </a:cubicBezTo>
                <a:lnTo>
                  <a:pt x="0" y="1002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4B8FB4-6C0E-F668-49FB-B63FB019F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Lactation Biology Symposium, ADSA</a:t>
            </a:r>
            <a:r>
              <a:rPr lang="en-US" baseline="30000" dirty="0"/>
              <a:t>©</a:t>
            </a:r>
            <a:r>
              <a:rPr lang="en-US" dirty="0"/>
              <a:t> 2026 Annual Meeting, June 21-24, Milwaukee,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30194552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, Subhead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21D5E-8ED1-BB9C-79C8-9E1975DEB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59" y="885824"/>
            <a:ext cx="7258878" cy="1171576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31E832-14C2-C185-DD7F-A83DBFC3C5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2460" y="2766584"/>
            <a:ext cx="4989096" cy="337857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02A86E0-319A-6147-FCF4-BE9D980EF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944A5D6-734B-463E-756D-0CF3531A38C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42459" y="2156151"/>
            <a:ext cx="6659851" cy="511681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DCC8871-6816-648C-E498-DF78A96D27D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50404" y="-8452"/>
            <a:ext cx="6845952" cy="6524081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98 h 10000"/>
              <a:gd name="connsiteX4" fmla="*/ 0 w 10000"/>
              <a:gd name="connsiteY4" fmla="*/ 10000 h 10000"/>
              <a:gd name="connsiteX0" fmla="*/ 0 w 10000"/>
              <a:gd name="connsiteY0" fmla="*/ 10020 h 10020"/>
              <a:gd name="connsiteX1" fmla="*/ 6123 w 10000"/>
              <a:gd name="connsiteY1" fmla="*/ 0 h 10020"/>
              <a:gd name="connsiteX2" fmla="*/ 10000 w 10000"/>
              <a:gd name="connsiteY2" fmla="*/ 20 h 10020"/>
              <a:gd name="connsiteX3" fmla="*/ 9994 w 10000"/>
              <a:gd name="connsiteY3" fmla="*/ 10018 h 10020"/>
              <a:gd name="connsiteX4" fmla="*/ 0 w 10000"/>
              <a:gd name="connsiteY4" fmla="*/ 10020 h 10020"/>
              <a:gd name="connsiteX0" fmla="*/ 0 w 9994"/>
              <a:gd name="connsiteY0" fmla="*/ 10026 h 10026"/>
              <a:gd name="connsiteX1" fmla="*/ 6123 w 9994"/>
              <a:gd name="connsiteY1" fmla="*/ 6 h 10026"/>
              <a:gd name="connsiteX2" fmla="*/ 9994 w 9994"/>
              <a:gd name="connsiteY2" fmla="*/ 0 h 10026"/>
              <a:gd name="connsiteX3" fmla="*/ 9994 w 9994"/>
              <a:gd name="connsiteY3" fmla="*/ 10024 h 10026"/>
              <a:gd name="connsiteX4" fmla="*/ 0 w 9994"/>
              <a:gd name="connsiteY4" fmla="*/ 10026 h 10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4" h="10026">
                <a:moveTo>
                  <a:pt x="0" y="10026"/>
                </a:moveTo>
                <a:lnTo>
                  <a:pt x="6123" y="6"/>
                </a:lnTo>
                <a:lnTo>
                  <a:pt x="9994" y="0"/>
                </a:lnTo>
                <a:cubicBezTo>
                  <a:pt x="9992" y="3322"/>
                  <a:pt x="9996" y="6702"/>
                  <a:pt x="9994" y="10024"/>
                </a:cubicBezTo>
                <a:lnTo>
                  <a:pt x="0" y="10026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A6A1B66-A0F6-66FF-5151-1B30C54C6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Lactation Biology Symposium, ADSA</a:t>
            </a:r>
            <a:r>
              <a:rPr lang="en-US" baseline="30000" dirty="0"/>
              <a:t>©</a:t>
            </a:r>
            <a:r>
              <a:rPr lang="en-US" dirty="0"/>
              <a:t> 2026 Annual Meeting, June 21-24, Milwaukee,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868646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, Subhead,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81CE48-6A3F-A45F-9D03-9BDEDBA260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26612" y="0"/>
            <a:ext cx="6865388" cy="65208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821D5E-8ED1-BB9C-79C8-9E1975DEB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59" y="885824"/>
            <a:ext cx="7258878" cy="1171576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31E832-14C2-C185-DD7F-A83DBFC3C5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2460" y="2766584"/>
            <a:ext cx="4989096" cy="337857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02A86E0-319A-6147-FCF4-BE9D980EF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944A5D6-734B-463E-756D-0CF3531A38C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42459" y="2156151"/>
            <a:ext cx="6659851" cy="511681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F335FBF-FBDA-FC70-5B5D-BE26DAB9B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Lactation Biology Symposium, ADSA</a:t>
            </a:r>
            <a:r>
              <a:rPr lang="en-US" baseline="30000" dirty="0"/>
              <a:t>©</a:t>
            </a:r>
            <a:r>
              <a:rPr lang="en-US" dirty="0"/>
              <a:t> 2026 Annual Meeting, June 21-24, Milwaukee,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30972657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80246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01A0017-6C1D-DD93-9427-53250AD745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89275"/>
          <a:stretch/>
        </p:blipFill>
        <p:spPr>
          <a:xfrm>
            <a:off x="786" y="6122079"/>
            <a:ext cx="12191212" cy="73547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86B950B-FC3F-F059-0854-25ABE9FDBC60}"/>
              </a:ext>
            </a:extLst>
          </p:cNvPr>
          <p:cNvGrpSpPr/>
          <p:nvPr userDrawn="1"/>
        </p:nvGrpSpPr>
        <p:grpSpPr>
          <a:xfrm>
            <a:off x="0" y="6181725"/>
            <a:ext cx="1343025" cy="698500"/>
            <a:chOff x="0" y="-12184"/>
            <a:chExt cx="1343025" cy="6985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3A43FE9-8759-EC3F-1B5E-80C390BAFAF3}"/>
                </a:ext>
              </a:extLst>
            </p:cNvPr>
            <p:cNvSpPr/>
            <p:nvPr userDrawn="1"/>
          </p:nvSpPr>
          <p:spPr>
            <a:xfrm>
              <a:off x="0" y="-12184"/>
              <a:ext cx="1343025" cy="698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A1512A9-4FBC-1F29-AF87-4413F6A4E0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190327" y="104302"/>
              <a:ext cx="962370" cy="422628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35EBB46A-FE63-13A6-C067-6F1A05219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93482"/>
            <a:ext cx="10972800" cy="1561328"/>
          </a:xfrm>
        </p:spPr>
        <p:txBody>
          <a:bodyPr/>
          <a:lstStyle>
            <a:lvl1pPr>
              <a:defRPr b="1">
                <a:solidFill>
                  <a:srgbClr val="2620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9A5B378-E4C0-2069-0232-7B3F7B14A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10972800" cy="4158252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3425241-CDB5-2F2B-2B2F-32C0FB3CF3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61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CB76725-0B78-3333-AAA7-3F1D8967B4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86" y="0"/>
            <a:ext cx="12191212" cy="6857557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99D540C-CBC4-AFF1-9FF4-ED18C9AEDC66}"/>
              </a:ext>
            </a:extLst>
          </p:cNvPr>
          <p:cNvGrpSpPr/>
          <p:nvPr userDrawn="1"/>
        </p:nvGrpSpPr>
        <p:grpSpPr>
          <a:xfrm>
            <a:off x="0" y="6181725"/>
            <a:ext cx="1343025" cy="698500"/>
            <a:chOff x="0" y="-12184"/>
            <a:chExt cx="1343025" cy="6985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B9198AB-FE4D-2B93-CB2D-0068E9523474}"/>
                </a:ext>
              </a:extLst>
            </p:cNvPr>
            <p:cNvSpPr/>
            <p:nvPr userDrawn="1"/>
          </p:nvSpPr>
          <p:spPr>
            <a:xfrm>
              <a:off x="0" y="-12184"/>
              <a:ext cx="1343025" cy="698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8D4DD22-65A0-B11D-4AC1-0D44CF1E8F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190327" y="104302"/>
              <a:ext cx="962370" cy="422628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BD4929B7-C6B3-071A-617B-7416AD0C1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93482"/>
            <a:ext cx="10972800" cy="1561328"/>
          </a:xfrm>
        </p:spPr>
        <p:txBody>
          <a:bodyPr/>
          <a:lstStyle>
            <a:lvl1pPr>
              <a:defRPr b="1">
                <a:solidFill>
                  <a:srgbClr val="2620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1FE838E-3BDD-3741-BA19-D3CF32E30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10972800" cy="4158252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0065E2B-6C7C-ECD3-BC6A-2D96A88D2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378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w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26D8AF7-E1A9-1584-3E39-F5B7AF187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34497" y="-18169"/>
            <a:ext cx="6858000" cy="65300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B930F82-CB87-33EA-965F-E00F746C8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Lactation Biology Symposium, ADSA</a:t>
            </a:r>
            <a:r>
              <a:rPr lang="en-US" baseline="30000" dirty="0"/>
              <a:t>©</a:t>
            </a:r>
            <a:r>
              <a:rPr lang="en-US" dirty="0"/>
              <a:t> 2026 Annual Meeting, June 21-24, Milwaukee,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3741682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w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26D8AF7-E1A9-1584-3E39-F5B7AF187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17066" y="-23197"/>
            <a:ext cx="6875431" cy="65390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488B912-377B-EF11-9BB1-89B425A05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Lactation Biology Symposium, ADSA</a:t>
            </a:r>
            <a:r>
              <a:rPr lang="en-US" baseline="30000" dirty="0"/>
              <a:t>©</a:t>
            </a:r>
            <a:r>
              <a:rPr lang="en-US" dirty="0"/>
              <a:t> 2026 Annual Meeting, June 21-24, Milwaukee,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2770840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w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26D8AF7-E1A9-1584-3E39-F5B7AF187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06648" y="-14813"/>
            <a:ext cx="6884050" cy="65336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AEEDA16-50DD-EC76-4C71-A2333A908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Lactation Biology Symposium, ADSA</a:t>
            </a:r>
            <a:r>
              <a:rPr lang="en-US" baseline="30000" dirty="0"/>
              <a:t>©</a:t>
            </a:r>
            <a:r>
              <a:rPr lang="en-US" dirty="0"/>
              <a:t> 2026 Annual Meeting, June 21-24, Milwaukee,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851246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w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26D8AF7-E1A9-1584-3E39-F5B7AF187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14902" y="-19532"/>
            <a:ext cx="6878194" cy="65336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F800892-7F19-BBC1-E651-9104791A2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Lactation Biology Symposium, ADSA</a:t>
            </a:r>
            <a:r>
              <a:rPr lang="en-US" baseline="30000" dirty="0"/>
              <a:t>©</a:t>
            </a:r>
            <a:r>
              <a:rPr lang="en-US" dirty="0"/>
              <a:t> 2026 Annual Meeting, June 21-24, Milwaukee,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4024048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w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26D8AF7-E1A9-1584-3E39-F5B7AF187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-1198" b="479"/>
          <a:stretch>
            <a:fillRect/>
          </a:stretch>
        </p:blipFill>
        <p:spPr>
          <a:xfrm>
            <a:off x="5210356" y="3657"/>
            <a:ext cx="6981001" cy="65082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268AF26-E228-EF1C-E5D2-592DC64D3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Lactation Biology Symposium, ADSA</a:t>
            </a:r>
            <a:r>
              <a:rPr lang="en-US" baseline="30000" dirty="0"/>
              <a:t>©</a:t>
            </a:r>
            <a:r>
              <a:rPr lang="en-US" dirty="0"/>
              <a:t> 2026 Annual Meeting, June 21-24, Milwaukee,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989555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981438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9814380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6CE8044-6422-365E-D892-1851FD6D5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Lactation Biology Symposium, ADSA</a:t>
            </a:r>
            <a:r>
              <a:rPr lang="en-US" baseline="30000" dirty="0"/>
              <a:t>©</a:t>
            </a:r>
            <a:r>
              <a:rPr lang="en-US" dirty="0"/>
              <a:t> 2026 Annual Meeting, June 21-24, Milwaukee,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401782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D6870-B173-DAA0-6840-93244B9FC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5"/>
            <a:ext cx="9955778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9103B-5AD3-E947-D0F0-EB8A6E122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460" y="2346325"/>
            <a:ext cx="9955778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9759654-9AC7-C79E-E221-7C6063E50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3265C7C-FF69-0BA5-2027-7C54449F1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Lactation Biology Symposium, ADSA</a:t>
            </a:r>
            <a:r>
              <a:rPr lang="en-US" baseline="30000" dirty="0"/>
              <a:t>©</a:t>
            </a:r>
            <a:r>
              <a:rPr lang="en-US" dirty="0"/>
              <a:t> 2026 Annual Meeting, June 21-24, Milwaukee,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2779234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225E0002-D18B-94EF-DD3B-BBB835CF4A3E}"/>
              </a:ext>
            </a:extLst>
          </p:cNvPr>
          <p:cNvPicPr>
            <a:picLocks noChangeAspect="1"/>
          </p:cNvPicPr>
          <p:nvPr userDrawn="1"/>
        </p:nvPicPr>
        <p:blipFill>
          <a:blip r:embed="rId32"/>
          <a:srcRect t="95000"/>
          <a:stretch>
            <a:fillRect/>
          </a:stretch>
        </p:blipFill>
        <p:spPr>
          <a:xfrm>
            <a:off x="0" y="6515099"/>
            <a:ext cx="12192000" cy="342899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8AF24A-DD54-BC1A-BAAA-C43523827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9AB99F5-B5C8-C2F0-E888-59313F45CB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 anchor="ctr"/>
          <a:lstStyle>
            <a:lvl1pPr algn="r">
              <a:defRPr sz="1200" b="0" i="0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Placeholder 10">
            <a:extLst>
              <a:ext uri="{FF2B5EF4-FFF2-40B4-BE49-F238E27FC236}">
                <a16:creationId xmlns:a16="http://schemas.microsoft.com/office/drawing/2014/main" id="{DBF51DA1-4302-74EE-71C1-09DA5EF9A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FB4861E5-4414-909A-27C4-4BDC4091BA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535480"/>
            <a:ext cx="9692640" cy="299144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© 2026 Council on Dairy Cattle Breeding – Lactation Biology Symposium, ADSA</a:t>
            </a:r>
            <a:r>
              <a:rPr lang="en-US" baseline="30000" dirty="0"/>
              <a:t>©</a:t>
            </a:r>
            <a:r>
              <a:rPr lang="en-US" dirty="0"/>
              <a:t> 2026 Annual Meeting, June 21-24, Milwaukee, Wisconsin, USA</a:t>
            </a:r>
          </a:p>
        </p:txBody>
      </p:sp>
      <p:pic>
        <p:nvPicPr>
          <p:cNvPr id="2" name="Picture 1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250D4894-57D2-DD76-8DA1-38C36A229B87}"/>
              </a:ext>
            </a:extLst>
          </p:cNvPr>
          <p:cNvPicPr>
            <a:picLocks noChangeAspect="1"/>
          </p:cNvPicPr>
          <p:nvPr userDrawn="1"/>
        </p:nvPicPr>
        <p:blipFill>
          <a:blip r:embed="rId32"/>
          <a:srcRect r="87778" b="85532"/>
          <a:stretch>
            <a:fillRect/>
          </a:stretch>
        </p:blipFill>
        <p:spPr>
          <a:xfrm>
            <a:off x="0" y="0"/>
            <a:ext cx="1490133" cy="99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233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68" r:id="rId8"/>
    <p:sldLayoutId id="2147483666" r:id="rId9"/>
    <p:sldLayoutId id="2147483651" r:id="rId10"/>
    <p:sldLayoutId id="2147483669" r:id="rId11"/>
    <p:sldLayoutId id="2147483652" r:id="rId12"/>
    <p:sldLayoutId id="2147483670" r:id="rId13"/>
    <p:sldLayoutId id="2147483661" r:id="rId14"/>
    <p:sldLayoutId id="2147483671" r:id="rId15"/>
    <p:sldLayoutId id="2147483672" r:id="rId16"/>
    <p:sldLayoutId id="2147483662" r:id="rId17"/>
    <p:sldLayoutId id="2147483664" r:id="rId18"/>
    <p:sldLayoutId id="2147483674" r:id="rId19"/>
    <p:sldLayoutId id="2147483675" r:id="rId20"/>
    <p:sldLayoutId id="2147483655" r:id="rId21"/>
    <p:sldLayoutId id="2147483656" r:id="rId22"/>
    <p:sldLayoutId id="2147483663" r:id="rId23"/>
    <p:sldLayoutId id="2147483665" r:id="rId24"/>
    <p:sldLayoutId id="2147483673" r:id="rId25"/>
    <p:sldLayoutId id="2147483681" r:id="rId26"/>
    <p:sldLayoutId id="2147483682" r:id="rId27"/>
    <p:sldLayoutId id="2147483683" r:id="rId28"/>
    <p:sldLayoutId id="2147483684" r:id="rId2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055776C8-118F-E6C2-75BB-0D4E00CFD9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859" y="1362568"/>
            <a:ext cx="6735514" cy="2387600"/>
          </a:xfrm>
        </p:spPr>
        <p:txBody>
          <a:bodyPr>
            <a:noAutofit/>
          </a:bodyPr>
          <a:lstStyle/>
          <a:p>
            <a:r>
              <a:rPr lang="en-US" sz="4400" dirty="0"/>
              <a:t>How does the continuous addition of new traits affect U.S. selection indices?</a:t>
            </a: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AE88EC9D-729F-ACA3-06C2-FCDF794F24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858" y="4099538"/>
            <a:ext cx="5232034" cy="2498285"/>
          </a:xfrm>
          <a:noFill/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US" sz="2000" dirty="0"/>
              <a:t>John B. Cole,</a:t>
            </a:r>
            <a:r>
              <a:rPr lang="en-US" sz="2000" baseline="30000" dirty="0"/>
              <a:t>1,2,3,4</a:t>
            </a:r>
            <a:endParaRPr lang="en-US" sz="1600" baseline="30000" dirty="0"/>
          </a:p>
          <a:p>
            <a:r>
              <a:rPr lang="en-US" sz="1800" b="0" baseline="30000" dirty="0"/>
              <a:t>1</a:t>
            </a:r>
            <a:r>
              <a:rPr lang="en-US" sz="1800" b="0" dirty="0"/>
              <a:t>Council on Dairy Cattle Breeding</a:t>
            </a:r>
          </a:p>
          <a:p>
            <a:r>
              <a:rPr lang="en-US" sz="1800" b="0" baseline="30000" dirty="0"/>
              <a:t>2</a:t>
            </a:r>
            <a:r>
              <a:rPr lang="en-US" sz="1800" b="0" dirty="0"/>
              <a:t>Department of Animal Sciences, University of Florida</a:t>
            </a:r>
          </a:p>
          <a:p>
            <a:r>
              <a:rPr lang="en-US" sz="1800" b="0" baseline="30000" dirty="0"/>
              <a:t>3</a:t>
            </a:r>
            <a:r>
              <a:rPr lang="en-US" sz="1800" b="0" dirty="0"/>
              <a:t>Department of Animal Science, North Carolina State University</a:t>
            </a:r>
          </a:p>
          <a:p>
            <a:r>
              <a:rPr lang="en-US" sz="1800" b="0" baseline="30000" dirty="0"/>
              <a:t>4</a:t>
            </a:r>
            <a:r>
              <a:rPr lang="en-US" sz="1800" b="0" dirty="0"/>
              <a:t>Centre for Genetic Improvement of Livestock, Department of Animal Biosciences, University </a:t>
            </a:r>
            <a:br>
              <a:rPr lang="en-US" sz="1800" b="0" dirty="0"/>
            </a:br>
            <a:r>
              <a:rPr lang="en-US" sz="1800" b="0" dirty="0"/>
              <a:t>of Guelph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2136A3-6787-839D-2533-F72B3A48A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2C4C-083F-CC48-8D62-BEEA13CB9841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D46DD1D4-CD7F-526A-D433-864FF23FD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World Congress on Genetics Applied to Livestock Production, July 12-17, Madison,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18275409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EB27A7-35A3-1986-8E82-B02DE6EC9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2C4C-083F-CC48-8D62-BEEA13CB984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3620A2B-F80E-966C-7606-3DE8CDF0F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World Congress on Genetics Applied to Livestock Production, July 12-17, Madison, Wisconsin, USA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3D447A5-0043-1D7F-D7EA-2045D0FB48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048542"/>
              </p:ext>
            </p:extLst>
          </p:nvPr>
        </p:nvGraphicFramePr>
        <p:xfrm>
          <a:off x="489501" y="858192"/>
          <a:ext cx="11183392" cy="554736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957507">
                  <a:extLst>
                    <a:ext uri="{9D8B030D-6E8A-4147-A177-3AD203B41FA5}">
                      <a16:colId xmlns:a16="http://schemas.microsoft.com/office/drawing/2014/main" val="3431097207"/>
                    </a:ext>
                  </a:extLst>
                </a:gridCol>
                <a:gridCol w="1279011">
                  <a:extLst>
                    <a:ext uri="{9D8B030D-6E8A-4147-A177-3AD203B41FA5}">
                      <a16:colId xmlns:a16="http://schemas.microsoft.com/office/drawing/2014/main" val="1173954211"/>
                    </a:ext>
                  </a:extLst>
                </a:gridCol>
                <a:gridCol w="186794">
                  <a:extLst>
                    <a:ext uri="{9D8B030D-6E8A-4147-A177-3AD203B41FA5}">
                      <a16:colId xmlns:a16="http://schemas.microsoft.com/office/drawing/2014/main" val="3053272843"/>
                    </a:ext>
                  </a:extLst>
                </a:gridCol>
                <a:gridCol w="1213780">
                  <a:extLst>
                    <a:ext uri="{9D8B030D-6E8A-4147-A177-3AD203B41FA5}">
                      <a16:colId xmlns:a16="http://schemas.microsoft.com/office/drawing/2014/main" val="4193425170"/>
                    </a:ext>
                  </a:extLst>
                </a:gridCol>
                <a:gridCol w="186794">
                  <a:extLst>
                    <a:ext uri="{9D8B030D-6E8A-4147-A177-3AD203B41FA5}">
                      <a16:colId xmlns:a16="http://schemas.microsoft.com/office/drawing/2014/main" val="2975135994"/>
                    </a:ext>
                  </a:extLst>
                </a:gridCol>
                <a:gridCol w="1063896">
                  <a:extLst>
                    <a:ext uri="{9D8B030D-6E8A-4147-A177-3AD203B41FA5}">
                      <a16:colId xmlns:a16="http://schemas.microsoft.com/office/drawing/2014/main" val="2139128414"/>
                    </a:ext>
                  </a:extLst>
                </a:gridCol>
                <a:gridCol w="1276676">
                  <a:extLst>
                    <a:ext uri="{9D8B030D-6E8A-4147-A177-3AD203B41FA5}">
                      <a16:colId xmlns:a16="http://schemas.microsoft.com/office/drawing/2014/main" val="2646312465"/>
                    </a:ext>
                  </a:extLst>
                </a:gridCol>
                <a:gridCol w="1170284">
                  <a:extLst>
                    <a:ext uri="{9D8B030D-6E8A-4147-A177-3AD203B41FA5}">
                      <a16:colId xmlns:a16="http://schemas.microsoft.com/office/drawing/2014/main" val="3617807129"/>
                    </a:ext>
                  </a:extLst>
                </a:gridCol>
                <a:gridCol w="186794">
                  <a:extLst>
                    <a:ext uri="{9D8B030D-6E8A-4147-A177-3AD203B41FA5}">
                      <a16:colId xmlns:a16="http://schemas.microsoft.com/office/drawing/2014/main" val="341421514"/>
                    </a:ext>
                  </a:extLst>
                </a:gridCol>
                <a:gridCol w="1321288">
                  <a:extLst>
                    <a:ext uri="{9D8B030D-6E8A-4147-A177-3AD203B41FA5}">
                      <a16:colId xmlns:a16="http://schemas.microsoft.com/office/drawing/2014/main" val="1460157328"/>
                    </a:ext>
                  </a:extLst>
                </a:gridCol>
                <a:gridCol w="1170284">
                  <a:extLst>
                    <a:ext uri="{9D8B030D-6E8A-4147-A177-3AD203B41FA5}">
                      <a16:colId xmlns:a16="http://schemas.microsoft.com/office/drawing/2014/main" val="3872317761"/>
                    </a:ext>
                  </a:extLst>
                </a:gridCol>
                <a:gridCol w="1170284">
                  <a:extLst>
                    <a:ext uri="{9D8B030D-6E8A-4147-A177-3AD203B41FA5}">
                      <a16:colId xmlns:a16="http://schemas.microsoft.com/office/drawing/2014/main" val="4041994091"/>
                    </a:ext>
                  </a:extLst>
                </a:gridCol>
              </a:tblGrid>
              <a:tr h="60605">
                <a:tc rowSpan="2"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Trait</a:t>
                      </a:r>
                      <a:endParaRPr lang="en-US" sz="1400" dirty="0">
                        <a:effectLst/>
                        <a:latin typeface="Univers (W1)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Scenario 1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buNone/>
                      </a:pP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Scenario 2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Scenario 3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Scenario 4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984882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8580" marR="6858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NM$2025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Random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25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50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75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25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50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75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086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Milk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51.7170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52.9617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50.7586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50.7587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50.7575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50.7601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50.7596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50.7586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52124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Fat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2.9148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3.0959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2.8918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2.8918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2.8918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2.8919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2.8918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2.8918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17034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Protein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1.7188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1.8576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1.6941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1.6941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1.6941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1.6941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1.6942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1.6942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965371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PL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0.2213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0.3117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0.2169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0.2169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0.2169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0.2169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0.2169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0.2169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43829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SCS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effectLst/>
                        </a:rPr>
                        <a:t>-0.0031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0.0960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-0.0030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-0.0030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-0.0030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-0.0030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-0.0030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-0.0030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935569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UDC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effectLst/>
                        </a:rPr>
                        <a:t>-0.0010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effectLst/>
                        </a:rPr>
                        <a:t>0.0874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-0.0010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-0.0010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-0.0010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-0.0010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-0.0010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-0.0010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50244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FLC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effectLst/>
                        </a:rPr>
                        <a:t>-0.0096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0.0797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-0.0095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-0.0095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-0.0095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-0.0095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-0.0095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-0.0095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75066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BWC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effectLst/>
                        </a:rPr>
                        <a:t>-0.0722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0.0129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-0.0726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-0.0726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-0.0726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-0.0726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-0.0726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-0.0726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98174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DPR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0.0421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0.1253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0.0389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0.0389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0.0389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0.0389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0.0389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0.0389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41989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CA$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effectLst/>
                        </a:rPr>
                        <a:t>1.1842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1.3027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1.1590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1.1590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1.1590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1.1590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1.1591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1.1591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58070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HCR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0.0578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effectLst/>
                        </a:rPr>
                        <a:t>0.1431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0.0540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0.0540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0.0540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0.0540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0.0540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0.0540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98172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CCR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0.1201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effectLst/>
                        </a:rPr>
                        <a:t>0.2025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0.1154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0.1154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0.1154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0.1154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0.1154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0.1154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51911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LIV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effectLst/>
                        </a:rPr>
                        <a:t>0.1237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effectLst/>
                        </a:rPr>
                        <a:t>0.2123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0.1215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0.1215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0.1215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0.1215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0.1215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0.1215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44379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GL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effectLst/>
                        </a:rPr>
                        <a:t>-0.0584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effectLst/>
                        </a:rPr>
                        <a:t>0.0349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-0.0566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-0.0566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-0.0566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-0.0566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-0.0566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-0.0566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647284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HTH$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effectLst/>
                        </a:rPr>
                        <a:t>0.7334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0.8612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0.7185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0.7185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0.7185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0.7185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0.7185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0.7185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75640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RFI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-12.1145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-12.6710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-12.1654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-12.1654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-12.1654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-12.1654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-12.1654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-12.1654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917382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MFEV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0.0028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0.0029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0.0028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0.0028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0.0028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0.0028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0.0028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0.0028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117953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>
                          <a:effectLst/>
                        </a:rPr>
                        <a:t>DSAB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effectLst/>
                        </a:rPr>
                        <a:t>0.0350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0.0366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0.0351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0.0351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0.0351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0.0351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0.0351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0.0351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04019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>
                          <a:effectLst/>
                        </a:rPr>
                        <a:t>KETO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0.0337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0.0353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0.0339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0.0339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0.0339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0.0339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0.0339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0.0339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14078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MAST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effectLst/>
                        </a:rPr>
                        <a:t>0.0337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0.0352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0.0338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0.0338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0.0338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0.0338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0.0338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0.0338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94292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METR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effectLst/>
                        </a:rPr>
                        <a:t>0.0472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0.0494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0.0474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0.0474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0.0474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0.0474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0.0474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0.0474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20327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REPL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effectLst/>
                        </a:rPr>
                        <a:t>0.0064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0.0067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0.0065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0.0065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0.0065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0.0065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0.0065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0.0065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153244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EFC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0.1494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effectLst/>
                        </a:rPr>
                        <a:t>-1.2560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0.0105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0.0106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0.0105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0.0110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0.0106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0.0106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79217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HLV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0.0460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effectLst/>
                        </a:rPr>
                        <a:t>-0.2618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0.0063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0.0063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0.0063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0.0065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effectLst/>
                        </a:rPr>
                        <a:t>0.0064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effectLst/>
                        </a:rPr>
                        <a:t>0.0063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8373554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83EFDFB-960F-72B7-E915-3BFCB8C00784}"/>
              </a:ext>
            </a:extLst>
          </p:cNvPr>
          <p:cNvSpPr txBox="1"/>
          <p:nvPr/>
        </p:nvSpPr>
        <p:spPr>
          <a:xfrm>
            <a:off x="1483885" y="205045"/>
            <a:ext cx="101890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Early First Calving </a:t>
            </a:r>
            <a:r>
              <a:rPr lang="en-US" sz="2400" b="1" dirty="0">
                <a:solidFill>
                  <a:schemeClr val="accent1"/>
                </a:solidFill>
              </a:rPr>
              <a:t>(h</a:t>
            </a:r>
            <a:r>
              <a:rPr lang="en-US" sz="2400" b="1" baseline="30000" dirty="0">
                <a:solidFill>
                  <a:schemeClr val="accent1"/>
                </a:solidFill>
              </a:rPr>
              <a:t>2</a:t>
            </a:r>
            <a:r>
              <a:rPr lang="en-US" sz="2400" b="1" dirty="0">
                <a:solidFill>
                  <a:schemeClr val="accent1"/>
                </a:solidFill>
              </a:rPr>
              <a:t> = 0.027) </a:t>
            </a:r>
            <a:r>
              <a:rPr lang="en-US" sz="2800" b="1" dirty="0">
                <a:solidFill>
                  <a:schemeClr val="accent1"/>
                </a:solidFill>
              </a:rPr>
              <a:t>&amp; Heifer Livability </a:t>
            </a:r>
            <a:r>
              <a:rPr lang="en-US" sz="2400" b="1" dirty="0">
                <a:solidFill>
                  <a:schemeClr val="accent1"/>
                </a:solidFill>
              </a:rPr>
              <a:t>(h</a:t>
            </a:r>
            <a:r>
              <a:rPr lang="en-US" sz="2400" b="1" baseline="30000" dirty="0">
                <a:solidFill>
                  <a:schemeClr val="accent1"/>
                </a:solidFill>
              </a:rPr>
              <a:t>2</a:t>
            </a:r>
            <a:r>
              <a:rPr lang="en-US" sz="2400" b="1" dirty="0">
                <a:solidFill>
                  <a:schemeClr val="accent1"/>
                </a:solidFill>
              </a:rPr>
              <a:t> = 0.007)</a:t>
            </a:r>
            <a:endParaRPr lang="en-US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696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C354E-2518-27B4-F867-75E965940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489C81-8198-A574-A73F-12833B935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2C4C-083F-CC48-8D62-BEEA13CB9841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322A8EE-E87E-5C46-E2BF-E58DD80F2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World Congress on Genetics Applied to Livestock Production, July 12-17, Madison, Wisconsin, USA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FF85986-47D1-C0C0-6444-746926DAE5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9497536"/>
              </p:ext>
            </p:extLst>
          </p:nvPr>
        </p:nvGraphicFramePr>
        <p:xfrm>
          <a:off x="477078" y="855121"/>
          <a:ext cx="11139776" cy="554736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956395">
                  <a:extLst>
                    <a:ext uri="{9D8B030D-6E8A-4147-A177-3AD203B41FA5}">
                      <a16:colId xmlns:a16="http://schemas.microsoft.com/office/drawing/2014/main" val="3431097207"/>
                    </a:ext>
                  </a:extLst>
                </a:gridCol>
                <a:gridCol w="1275193">
                  <a:extLst>
                    <a:ext uri="{9D8B030D-6E8A-4147-A177-3AD203B41FA5}">
                      <a16:colId xmlns:a16="http://schemas.microsoft.com/office/drawing/2014/main" val="1173954211"/>
                    </a:ext>
                  </a:extLst>
                </a:gridCol>
                <a:gridCol w="178613">
                  <a:extLst>
                    <a:ext uri="{9D8B030D-6E8A-4147-A177-3AD203B41FA5}">
                      <a16:colId xmlns:a16="http://schemas.microsoft.com/office/drawing/2014/main" val="2345867749"/>
                    </a:ext>
                  </a:extLst>
                </a:gridCol>
                <a:gridCol w="1212371">
                  <a:extLst>
                    <a:ext uri="{9D8B030D-6E8A-4147-A177-3AD203B41FA5}">
                      <a16:colId xmlns:a16="http://schemas.microsoft.com/office/drawing/2014/main" val="4193425170"/>
                    </a:ext>
                  </a:extLst>
                </a:gridCol>
                <a:gridCol w="176408">
                  <a:extLst>
                    <a:ext uri="{9D8B030D-6E8A-4147-A177-3AD203B41FA5}">
                      <a16:colId xmlns:a16="http://schemas.microsoft.com/office/drawing/2014/main" val="2975135994"/>
                    </a:ext>
                  </a:extLst>
                </a:gridCol>
                <a:gridCol w="1062660">
                  <a:extLst>
                    <a:ext uri="{9D8B030D-6E8A-4147-A177-3AD203B41FA5}">
                      <a16:colId xmlns:a16="http://schemas.microsoft.com/office/drawing/2014/main" val="2139128414"/>
                    </a:ext>
                  </a:extLst>
                </a:gridCol>
                <a:gridCol w="1275193">
                  <a:extLst>
                    <a:ext uri="{9D8B030D-6E8A-4147-A177-3AD203B41FA5}">
                      <a16:colId xmlns:a16="http://schemas.microsoft.com/office/drawing/2014/main" val="2646312465"/>
                    </a:ext>
                  </a:extLst>
                </a:gridCol>
                <a:gridCol w="1168927">
                  <a:extLst>
                    <a:ext uri="{9D8B030D-6E8A-4147-A177-3AD203B41FA5}">
                      <a16:colId xmlns:a16="http://schemas.microsoft.com/office/drawing/2014/main" val="3617807129"/>
                    </a:ext>
                  </a:extLst>
                </a:gridCol>
                <a:gridCol w="176408">
                  <a:extLst>
                    <a:ext uri="{9D8B030D-6E8A-4147-A177-3AD203B41FA5}">
                      <a16:colId xmlns:a16="http://schemas.microsoft.com/office/drawing/2014/main" val="341421514"/>
                    </a:ext>
                  </a:extLst>
                </a:gridCol>
                <a:gridCol w="1319754">
                  <a:extLst>
                    <a:ext uri="{9D8B030D-6E8A-4147-A177-3AD203B41FA5}">
                      <a16:colId xmlns:a16="http://schemas.microsoft.com/office/drawing/2014/main" val="1460157328"/>
                    </a:ext>
                  </a:extLst>
                </a:gridCol>
                <a:gridCol w="1168927">
                  <a:extLst>
                    <a:ext uri="{9D8B030D-6E8A-4147-A177-3AD203B41FA5}">
                      <a16:colId xmlns:a16="http://schemas.microsoft.com/office/drawing/2014/main" val="3872317761"/>
                    </a:ext>
                  </a:extLst>
                </a:gridCol>
                <a:gridCol w="1168927">
                  <a:extLst>
                    <a:ext uri="{9D8B030D-6E8A-4147-A177-3AD203B41FA5}">
                      <a16:colId xmlns:a16="http://schemas.microsoft.com/office/drawing/2014/main" val="4041994091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Trait</a:t>
                      </a:r>
                      <a:endParaRPr lang="en-US" sz="1400" dirty="0">
                        <a:effectLst/>
                        <a:latin typeface="Univers (W1)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Scenario 1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buNone/>
                      </a:pP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Scenario 2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Scenario 3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Scenario 4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984882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NM$2025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Random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25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50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75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25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50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75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086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Milk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51.7170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51.5006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51.4598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51.4598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51.4598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51.4510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51.7170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51.7170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52124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Fat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2.9148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2.9011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2.8909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2.8909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2.8909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2.8909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2.9148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2.9148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17034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Protein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1.7188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1.7557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1.7146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1.7146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1.7146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1.7189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1.7146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1.7146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965371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PL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0.2213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0.2238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0.2136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0.2136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0.2136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0.2213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0.2136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0.2136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43829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SCS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-0.0031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0.0060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-0.0042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-0.0042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-0.0042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-0.0031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-0.0042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-0.0042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935569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UDC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-0.0010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0.0391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-0.0017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-0.0017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-0.0017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-0.0010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-0.0017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-0.0017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50244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FLC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-0.0096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-0.0037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-0.0139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-0.0139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-0.0139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-0.0096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-0.0139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-0.0139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75066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BWC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-0.0722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-0.0551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-0.0654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-0.0654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-0.0654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-0.0722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-0.0654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-0.0654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98174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 dirty="0">
                          <a:effectLst/>
                        </a:rPr>
                        <a:t>DPR</a:t>
                      </a:r>
                      <a:endParaRPr lang="en-US" sz="1400" dirty="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0.0421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0.0926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0.0515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0.0515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0.0515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0.0421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0.0515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0.0515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41989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>
                          <a:effectLst/>
                        </a:rPr>
                        <a:t>CA$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1.1842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1.1220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1.1118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1.1118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1.1118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1.1842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1.1842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1.1118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58070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>
                          <a:effectLst/>
                        </a:rPr>
                        <a:t>HCR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0.0578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0.1005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0.0595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0.0595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0.0595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0.0578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0.0578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0.0595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98172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>
                          <a:effectLst/>
                        </a:rPr>
                        <a:t>CCR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0.1201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0.1663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0.1253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0.1253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0.1253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0.1253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0.1201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0.1201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51911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>
                          <a:effectLst/>
                        </a:rPr>
                        <a:t>LIV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0.1237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0.1270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0.1168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0.1168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0.1168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0.1237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0.1168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0.1168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44379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>
                          <a:effectLst/>
                        </a:rPr>
                        <a:t>GL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-0.0584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-0.0465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-0.0567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-0.0567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-0.0567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-0.0584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-0.0584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-0.0567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647284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>
                          <a:effectLst/>
                        </a:rPr>
                        <a:t>HTH$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0.7334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0.7595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0.7493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0.7493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0.7493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0.7334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0.7334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0.7493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75640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>
                          <a:effectLst/>
                        </a:rPr>
                        <a:t>RFI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-12.1145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-5.2059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-9.8789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-9.8789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-9.8789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-10.7731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-11.8592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-11.2209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917382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>
                          <a:effectLst/>
                        </a:rPr>
                        <a:t>MFEV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0.0028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0.0021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0.0032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0.0032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0.0033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0.0028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0.0032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0.0032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117953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>
                          <a:effectLst/>
                        </a:rPr>
                        <a:t>DSAB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0.0350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0.0317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0.0329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0.0329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0.0329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0.0329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0.0350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0.0350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04019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>
                          <a:effectLst/>
                        </a:rPr>
                        <a:t>KETO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0.0337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0.0326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0.0337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0.0337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0.0337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0.0337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0.0337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0.0337 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14078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>
                          <a:effectLst/>
                        </a:rPr>
                        <a:t>MAST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0.0337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0.0379 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0.0391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0.0391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0.0391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0.0337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0.0391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0.0391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94292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>
                          <a:effectLst/>
                        </a:rPr>
                        <a:t>METR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0.0472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0.0481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0.0492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0.0492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0.0492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0.0472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0.0472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0.0492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20327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>
                          <a:effectLst/>
                        </a:rPr>
                        <a:t>REPL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0.0064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0.0066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0.0077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0.0077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0.0077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0.0064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0.0077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0.0077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153244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>
                          <a:effectLst/>
                        </a:rPr>
                        <a:t>EFC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0.1494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0.1493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0.1504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0.1504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0.1504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0.1494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0.1504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0.1504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79217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 hangingPunct="0">
                        <a:buNone/>
                      </a:pPr>
                      <a:r>
                        <a:rPr lang="en-US" sz="1400">
                          <a:effectLst/>
                        </a:rPr>
                        <a:t>HLV</a:t>
                      </a:r>
                      <a:endParaRPr lang="en-US" sz="1400">
                        <a:effectLst/>
                        <a:latin typeface="Univers (W1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0.0460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0.0460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0.0460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0.0460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0.0460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0.0460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>
                          <a:solidFill>
                            <a:srgbClr val="000000"/>
                          </a:solidFill>
                          <a:effectLst/>
                        </a:rPr>
                        <a:t>0.0460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hangingPunct="0">
                        <a:buNone/>
                      </a:pPr>
                      <a:r>
                        <a:rPr lang="en-US" sz="1400" u="sng" dirty="0">
                          <a:solidFill>
                            <a:srgbClr val="000000"/>
                          </a:solidFill>
                          <a:effectLst/>
                        </a:rPr>
                        <a:t>0.0460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837355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09E2FB3-9E27-A938-69C0-08033CF58660}"/>
              </a:ext>
            </a:extLst>
          </p:cNvPr>
          <p:cNvSpPr txBox="1"/>
          <p:nvPr/>
        </p:nvSpPr>
        <p:spPr>
          <a:xfrm>
            <a:off x="1471173" y="225827"/>
            <a:ext cx="53174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Residual Feed Intake </a:t>
            </a:r>
            <a:r>
              <a:rPr lang="en-US" sz="2400" b="1" dirty="0">
                <a:solidFill>
                  <a:schemeClr val="accent1"/>
                </a:solidFill>
              </a:rPr>
              <a:t>(h</a:t>
            </a:r>
            <a:r>
              <a:rPr lang="en-US" sz="2400" b="1" baseline="30000" dirty="0">
                <a:solidFill>
                  <a:schemeClr val="accent1"/>
                </a:solidFill>
              </a:rPr>
              <a:t>2</a:t>
            </a:r>
            <a:r>
              <a:rPr lang="en-US" sz="2400" b="1" dirty="0">
                <a:solidFill>
                  <a:schemeClr val="accent1"/>
                </a:solidFill>
              </a:rPr>
              <a:t> = 0.14)</a:t>
            </a:r>
            <a:endParaRPr lang="en-US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133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64CA2-AA07-47B1-D77C-C4560DDC0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4000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34D97F-D500-A9DA-B636-0EC6E0AE41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Responses to index selection were robust to errors in (co)variances, including random permutation of values, incorrect signs, and values erroneously set to zero</a:t>
            </a:r>
          </a:p>
          <a:p>
            <a:r>
              <a:rPr lang="en-US" dirty="0"/>
              <a:t>These results may not hold in the face of systematic errors, which were not modeled</a:t>
            </a:r>
          </a:p>
          <a:p>
            <a:r>
              <a:rPr lang="en-US" dirty="0"/>
              <a:t>The addition of new traits to selection indices is unlikely to substantially affect rates of gain for other traits in those indices</a:t>
            </a:r>
          </a:p>
          <a:p>
            <a:r>
              <a:rPr lang="en-US" dirty="0"/>
              <a:t>Preliminary or incomplete information from research traits may be included in selection indices without undue concern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FF5AE3-68EE-3FE0-A009-A1AE3775C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2C4C-083F-CC48-8D62-BEEA13CB984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A176476-EC20-E3A1-51A5-55495ED93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World Congress on Genetics Applied to Livestock Production, July 12-17, Madison,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1960093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DBF9A9B-BF8A-9286-680F-6B737E4D4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1956122"/>
            <a:ext cx="11107080" cy="920830"/>
          </a:xfrm>
        </p:spPr>
        <p:txBody>
          <a:bodyPr>
            <a:normAutofit/>
          </a:bodyPr>
          <a:lstStyle/>
          <a:p>
            <a:pPr algn="l"/>
            <a:r>
              <a:rPr lang="en-US" sz="5400" dirty="0"/>
              <a:t>Questions?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53DD00-16AF-90C0-B051-FA9B4C732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2460" y="3652784"/>
            <a:ext cx="5830631" cy="1834493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3200" b="1" dirty="0"/>
              <a:t>Thank you for your attention!</a:t>
            </a:r>
          </a:p>
          <a:p>
            <a:pPr marL="0" indent="0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3200" dirty="0" err="1"/>
              <a:t>john.cole@uscdcb.com</a:t>
            </a:r>
            <a:endParaRPr lang="en-US" sz="3200" dirty="0"/>
          </a:p>
        </p:txBody>
      </p:sp>
      <p:pic>
        <p:nvPicPr>
          <p:cNvPr id="2" name="Picture 1" descr="A cartoon of a person pointing at a cow&#10;&#10;Description automatically generated">
            <a:extLst>
              <a:ext uri="{FF2B5EF4-FFF2-40B4-BE49-F238E27FC236}">
                <a16:creationId xmlns:a16="http://schemas.microsoft.com/office/drawing/2014/main" id="{CADBB252-D6E5-6D84-B0F8-6A134E7B9C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9504" y="135597"/>
            <a:ext cx="4843889" cy="636937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6AD13-07CE-0D1F-8A6B-8DC6F3E66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2C4C-083F-CC48-8D62-BEEA13CB9841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ECFD4A8-13BD-5B0A-D6F6-95AFD2E28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World Congress on Genetics Applied to Livestock Production, July 12-17, Madison,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4075111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91BBA-7841-E208-A034-F55A344F3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4000" dirty="0"/>
              <a:t>Background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288461B-95BC-A600-B5E7-CA1AB37871F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dirty="0"/>
                  <a:t>As U.S. selection indices evolve, new traits are routinely added, but none are removed (Cole, 2025)</a:t>
                </a:r>
              </a:p>
              <a:p>
                <a:pPr>
                  <a:spcAft>
                    <a:spcPts val="1000"/>
                  </a:spcAft>
                </a:pPr>
                <a:r>
                  <a:rPr lang="en-US" dirty="0"/>
                  <a:t>If an index increases from </a:t>
                </a:r>
                <a:r>
                  <a:rPr lang="en-US" i="1" dirty="0"/>
                  <a:t>n</a:t>
                </a:r>
                <a:r>
                  <a:rPr lang="en-US" dirty="0"/>
                  <a:t> to </a:t>
                </a:r>
                <a:r>
                  <a:rPr lang="en-US" i="1" dirty="0"/>
                  <a:t>m</a:t>
                </a:r>
                <a:r>
                  <a:rPr lang="en-US" dirty="0"/>
                  <a:t> traits – e.g., from 25 to 26 – the number of off-diagonal elements to estimate increases by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−1) 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⇒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26</m:t>
                              </m:r>
                            </m:e>
                          </m:d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25</m:t>
                              </m:r>
                            </m:e>
                          </m:d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(25)(24)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=25 </m:t>
                      </m:r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This is a challenge for research traits when some, but not all, phenotypes are collected (Lopes </a:t>
                </a:r>
                <a:r>
                  <a:rPr lang="en-US" i="1" dirty="0"/>
                  <a:t>et al.</a:t>
                </a:r>
                <a:r>
                  <a:rPr lang="en-US" dirty="0"/>
                  <a:t>, 2024)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288461B-95BC-A600-B5E7-CA1AB37871F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19" t="-2667" r="-892" b="-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4BE32C-4282-2271-5FE3-235FF3766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2C4C-083F-CC48-8D62-BEEA13CB984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28B74B9-8900-89A1-0BD6-ECB2D0B8D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World Congress on Genetics Applied to Livestock Production, July 12-17, Madison,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3404208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84EDDF9-6E2D-645B-E74C-DD78F08D03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7464" y="0"/>
            <a:ext cx="2099145" cy="1129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0BEA38A-1099-2330-68BE-D7F54EF817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5203903"/>
              </p:ext>
            </p:extLst>
          </p:nvPr>
        </p:nvGraphicFramePr>
        <p:xfrm>
          <a:off x="585147" y="239017"/>
          <a:ext cx="11021706" cy="6089808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2243466">
                  <a:extLst>
                    <a:ext uri="{9D8B030D-6E8A-4147-A177-3AD203B41FA5}">
                      <a16:colId xmlns:a16="http://schemas.microsoft.com/office/drawing/2014/main" val="157485156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45918433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62979914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78280476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90447303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56194997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20814866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76106703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90317621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99018095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44307017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1683874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970382721"/>
                    </a:ext>
                  </a:extLst>
                </a:gridCol>
              </a:tblGrid>
              <a:tr h="494717">
                <a:tc>
                  <a:txBody>
                    <a:bodyPr/>
                    <a:lstStyle/>
                    <a:p>
                      <a:r>
                        <a:rPr lang="en-US" sz="1400" dirty="0"/>
                        <a:t>Traits Included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PD$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(1971)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MFP$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(1976)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NM$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(1994)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NM$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(2000)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NM$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(2003)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NM$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(2006)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NM$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(2010)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NM$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(2014)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NM$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(2017)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NM$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(2018)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NM$</a:t>
                      </a:r>
                    </a:p>
                    <a:p>
                      <a:pPr algn="ctr"/>
                      <a:r>
                        <a:rPr lang="en-US" sz="1400" dirty="0"/>
                        <a:t>(2021)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NM$</a:t>
                      </a:r>
                    </a:p>
                    <a:p>
                      <a:pPr algn="ctr"/>
                      <a:r>
                        <a:rPr lang="en-US" sz="1400" dirty="0"/>
                        <a:t>(2025)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9262064"/>
                  </a:ext>
                </a:extLst>
              </a:tr>
              <a:tr h="327744">
                <a:tc>
                  <a:txBody>
                    <a:bodyPr/>
                    <a:lstStyle/>
                    <a:p>
                      <a:r>
                        <a:rPr lang="en-US" sz="1400" dirty="0"/>
                        <a:t>Milk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5176246"/>
                  </a:ext>
                </a:extLst>
              </a:tr>
              <a:tr h="327744">
                <a:tc>
                  <a:txBody>
                    <a:bodyPr/>
                    <a:lstStyle/>
                    <a:p>
                      <a:r>
                        <a:rPr lang="en-US" sz="1400" dirty="0"/>
                        <a:t>Fat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996217"/>
                  </a:ext>
                </a:extLst>
              </a:tr>
              <a:tr h="327744">
                <a:tc>
                  <a:txBody>
                    <a:bodyPr/>
                    <a:lstStyle/>
                    <a:p>
                      <a:r>
                        <a:rPr lang="en-US" sz="1400" dirty="0"/>
                        <a:t>Protein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5955093"/>
                  </a:ext>
                </a:extLst>
              </a:tr>
              <a:tr h="327744">
                <a:tc>
                  <a:txBody>
                    <a:bodyPr/>
                    <a:lstStyle/>
                    <a:p>
                      <a:r>
                        <a:rPr lang="en-US" sz="1400" dirty="0"/>
                        <a:t>Productive Life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211257"/>
                  </a:ext>
                </a:extLst>
              </a:tr>
              <a:tr h="327744">
                <a:tc>
                  <a:txBody>
                    <a:bodyPr/>
                    <a:lstStyle/>
                    <a:p>
                      <a:r>
                        <a:rPr lang="en-US" sz="1400" dirty="0"/>
                        <a:t>Somatic Cell Score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0528250"/>
                  </a:ext>
                </a:extLst>
              </a:tr>
              <a:tr h="327744">
                <a:tc>
                  <a:txBody>
                    <a:bodyPr/>
                    <a:lstStyle/>
                    <a:p>
                      <a:r>
                        <a:rPr lang="en-US" sz="1400" dirty="0"/>
                        <a:t>Body Weight Composite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0766968"/>
                  </a:ext>
                </a:extLst>
              </a:tr>
              <a:tr h="327744">
                <a:tc>
                  <a:txBody>
                    <a:bodyPr/>
                    <a:lstStyle/>
                    <a:p>
                      <a:r>
                        <a:rPr lang="en-US" sz="1400" dirty="0"/>
                        <a:t>Udder Composite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3280543"/>
                  </a:ext>
                </a:extLst>
              </a:tr>
              <a:tr h="327744">
                <a:tc>
                  <a:txBody>
                    <a:bodyPr/>
                    <a:lstStyle/>
                    <a:p>
                      <a:r>
                        <a:rPr lang="en-US" sz="1400" dirty="0"/>
                        <a:t>Foot &amp; Leg Composite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213333"/>
                  </a:ext>
                </a:extLst>
              </a:tr>
              <a:tr h="327744">
                <a:tc>
                  <a:txBody>
                    <a:bodyPr/>
                    <a:lstStyle/>
                    <a:p>
                      <a:r>
                        <a:rPr lang="en-US" sz="1400" dirty="0"/>
                        <a:t>Daughter Pregnancy Rate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5336861"/>
                  </a:ext>
                </a:extLst>
              </a:tr>
              <a:tr h="327744">
                <a:tc>
                  <a:txBody>
                    <a:bodyPr/>
                    <a:lstStyle/>
                    <a:p>
                      <a:r>
                        <a:rPr lang="en-US" sz="1400" dirty="0"/>
                        <a:t>Calving Ability $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1620711"/>
                  </a:ext>
                </a:extLst>
              </a:tr>
              <a:tr h="327744">
                <a:tc>
                  <a:txBody>
                    <a:bodyPr/>
                    <a:lstStyle/>
                    <a:p>
                      <a:r>
                        <a:rPr lang="en-US" sz="1400" dirty="0"/>
                        <a:t>Heifer Conception Rate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5609652"/>
                  </a:ext>
                </a:extLst>
              </a:tr>
              <a:tr h="327744">
                <a:tc>
                  <a:txBody>
                    <a:bodyPr/>
                    <a:lstStyle/>
                    <a:p>
                      <a:r>
                        <a:rPr lang="en-US" sz="1400" dirty="0"/>
                        <a:t>Cow Conception Rate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6276187"/>
                  </a:ext>
                </a:extLst>
              </a:tr>
              <a:tr h="327744">
                <a:tc>
                  <a:txBody>
                    <a:bodyPr/>
                    <a:lstStyle/>
                    <a:p>
                      <a:r>
                        <a:rPr lang="en-US" sz="1400" dirty="0"/>
                        <a:t>Livability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4872190"/>
                  </a:ext>
                </a:extLst>
              </a:tr>
              <a:tr h="327744">
                <a:tc>
                  <a:txBody>
                    <a:bodyPr/>
                    <a:lstStyle/>
                    <a:p>
                      <a:r>
                        <a:rPr lang="en-US" sz="1400" dirty="0"/>
                        <a:t>Health $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7561810"/>
                  </a:ext>
                </a:extLst>
              </a:tr>
              <a:tr h="327744">
                <a:tc>
                  <a:txBody>
                    <a:bodyPr/>
                    <a:lstStyle/>
                    <a:p>
                      <a:r>
                        <a:rPr lang="en-US" sz="1400" dirty="0"/>
                        <a:t>Residual Feed Intake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5743565"/>
                  </a:ext>
                </a:extLst>
              </a:tr>
              <a:tr h="327744">
                <a:tc>
                  <a:txBody>
                    <a:bodyPr/>
                    <a:lstStyle/>
                    <a:p>
                      <a:r>
                        <a:rPr lang="en-US" sz="1400" dirty="0"/>
                        <a:t>Early First Calving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0334961"/>
                  </a:ext>
                </a:extLst>
              </a:tr>
              <a:tr h="327744">
                <a:tc>
                  <a:txBody>
                    <a:bodyPr/>
                    <a:lstStyle/>
                    <a:p>
                      <a:r>
                        <a:rPr lang="en-US" sz="1400" dirty="0"/>
                        <a:t>Heifer Livability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2968180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A4F3A8-B972-CBD8-43A4-784062DCC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2C4C-083F-CC48-8D62-BEEA13CB984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4DCEC7-A918-674E-69AB-645B4EC80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© 2026 Council on Dairy Cattle Breeding – Lactation Biology Symposium, ADSA</a:t>
            </a:r>
            <a:r>
              <a:rPr lang="en-US" baseline="30000"/>
              <a:t>©</a:t>
            </a:r>
            <a:r>
              <a:rPr lang="en-US"/>
              <a:t> 2026 Annual Meeting, June 21-24, Milwaukee, Wisconsin, USA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106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CF9B3-DE24-DBA5-6E78-FE6700759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4000" dirty="0"/>
              <a:t>Example: Adding methane to Net Merit $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5960F3-01C3-787B-FE63-FF184442E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2C4C-083F-CC48-8D62-BEEA13CB984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16CACEE9-6244-2B48-E840-549F8CA15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World Congress on Genetics Applied to Livestock Production, July 12-17, Madison, Wisconsin, USA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AFC38B-99F7-7F64-4E9E-697602F11D4A}"/>
              </a:ext>
            </a:extLst>
          </p:cNvPr>
          <p:cNvSpPr>
            <a:spLocks noChangeAspect="1"/>
          </p:cNvSpPr>
          <p:nvPr/>
        </p:nvSpPr>
        <p:spPr>
          <a:xfrm>
            <a:off x="453605" y="2287185"/>
            <a:ext cx="3886200" cy="38862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25 traits and composites ⇒</a:t>
            </a:r>
          </a:p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300 correlations to estimate!</a:t>
            </a: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4F839ABE-5100-AA72-F6E0-6C48C9CDFC0E}"/>
              </a:ext>
            </a:extLst>
          </p:cNvPr>
          <p:cNvSpPr/>
          <p:nvPr/>
        </p:nvSpPr>
        <p:spPr>
          <a:xfrm>
            <a:off x="4432060" y="2239479"/>
            <a:ext cx="3033737" cy="3932967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Adding </a:t>
            </a:r>
            <a:r>
              <a:rPr lang="en-US" sz="2400" b="1" dirty="0">
                <a:solidFill>
                  <a:schemeClr val="accent2"/>
                </a:solidFill>
              </a:rPr>
              <a:t>1</a:t>
            </a:r>
            <a:r>
              <a:rPr lang="en-US" sz="2400" dirty="0">
                <a:solidFill>
                  <a:schemeClr val="tx1"/>
                </a:solidFill>
              </a:rPr>
              <a:t> new trait requires </a:t>
            </a:r>
            <a:r>
              <a:rPr lang="en-US" sz="2400" b="1" dirty="0">
                <a:solidFill>
                  <a:schemeClr val="accent2"/>
                </a:solidFill>
              </a:rPr>
              <a:t>25</a:t>
            </a:r>
            <a:r>
              <a:rPr lang="en-US" sz="2400" dirty="0">
                <a:solidFill>
                  <a:schemeClr val="tx1"/>
                </a:solidFill>
              </a:rPr>
              <a:t> new correlation estimates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9B63D81-A51E-581A-577E-DE636931B842}"/>
              </a:ext>
            </a:extLst>
          </p:cNvPr>
          <p:cNvGrpSpPr/>
          <p:nvPr/>
        </p:nvGrpSpPr>
        <p:grpSpPr>
          <a:xfrm>
            <a:off x="7526249" y="2122224"/>
            <a:ext cx="4121523" cy="4178439"/>
            <a:chOff x="6914001" y="2201734"/>
            <a:chExt cx="4121523" cy="417843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7B8DFD2-F933-A9D6-1B65-FFB2EA055D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14001" y="2201734"/>
              <a:ext cx="4114800" cy="4114800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37714D7-449E-8E4D-8B40-56FCCF659A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27148" y="2201734"/>
              <a:ext cx="3886200" cy="3886200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</a:rPr>
                <a:t>26 traits and composites ⇒</a:t>
              </a:r>
            </a:p>
            <a:p>
              <a:pPr algn="ctr"/>
              <a:endParaRPr lang="en-US" sz="2800" b="1" dirty="0">
                <a:solidFill>
                  <a:schemeClr val="bg1"/>
                </a:solidFill>
              </a:endParaRPr>
            </a:p>
            <a:p>
              <a:pPr algn="ctr"/>
              <a:r>
                <a:rPr lang="en-US" sz="2800" b="1" dirty="0">
                  <a:solidFill>
                    <a:schemeClr val="bg1"/>
                  </a:solidFill>
                </a:rPr>
                <a:t>325 correlations to estimate!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C349716-167D-A171-210B-EA373E17FDD2}"/>
                </a:ext>
              </a:extLst>
            </p:cNvPr>
            <p:cNvSpPr/>
            <p:nvPr/>
          </p:nvSpPr>
          <p:spPr>
            <a:xfrm>
              <a:off x="10806924" y="6091727"/>
              <a:ext cx="228600" cy="22860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08B46A6-0242-E476-5770-1A03E9B2E10F}"/>
                </a:ext>
              </a:extLst>
            </p:cNvPr>
            <p:cNvSpPr txBox="1"/>
            <p:nvPr/>
          </p:nvSpPr>
          <p:spPr>
            <a:xfrm>
              <a:off x="7732056" y="6010841"/>
              <a:ext cx="21723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(new correlations)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68687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9CAFA-F80B-44BD-6F5E-A4645BC56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4000" dirty="0"/>
              <a:t>Objective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1FFD75-CF5E-419C-6E02-16436E206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Selection indices are commonly said to be robust to errors in parameter estimates (e.g., Cole and VanRaden, 2017)</a:t>
            </a:r>
          </a:p>
          <a:p>
            <a:r>
              <a:rPr lang="en-US" dirty="0"/>
              <a:t>Different than the n &lt;&lt; p problem in bioinformatics (e.g., Schäfer and Strimmer, 2005)</a:t>
            </a:r>
          </a:p>
          <a:p>
            <a:r>
              <a:rPr lang="en-US" dirty="0" err="1"/>
              <a:t>Sivanadian</a:t>
            </a:r>
            <a:r>
              <a:rPr lang="en-US" dirty="0"/>
              <a:t> and Smith (1997) recommend emphasis should be placed on new traits with high heritabilities when parameter estimates are poor</a:t>
            </a:r>
          </a:p>
          <a:p>
            <a:r>
              <a:rPr lang="en-US" dirty="0"/>
              <a:t>The goal of this study is to explore the robustness of selection indices to errors or misspecification of relationships among traits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7F79D1-A2DA-2739-25DC-CB71628F5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2C4C-083F-CC48-8D62-BEEA13CB984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3C0BE62-146A-C2CA-2C3C-55E94C436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World Congress on Genetics Applied to Livestock Production, July 12-17, Madison,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1379332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DBEC5-7A03-C020-C165-C1948B1C0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37C2E-5BEC-95CC-3B3C-DF9B63B91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646365"/>
            <a:ext cx="11107080" cy="1458119"/>
          </a:xfrm>
        </p:spPr>
        <p:txBody>
          <a:bodyPr anchor="ctr">
            <a:normAutofit/>
          </a:bodyPr>
          <a:lstStyle/>
          <a:p>
            <a:r>
              <a:rPr lang="en-US" sz="4000" dirty="0"/>
              <a:t>Scenarios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C591C-8AE7-F031-788F-265C13887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460" y="1833708"/>
            <a:ext cx="11107080" cy="784803"/>
          </a:xfrm>
        </p:spPr>
        <p:txBody>
          <a:bodyPr>
            <a:normAutofit/>
          </a:bodyPr>
          <a:lstStyle/>
          <a:p>
            <a:r>
              <a:rPr lang="en-US" sz="2400" dirty="0"/>
              <a:t>Early First Calving (EFC), Heifer Livability (HLV), and Residual Feed Intake (RFI) were proxies for traits such as methane or water intake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78F82-91B0-B68F-5D77-18EF073A4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2C4C-083F-CC48-8D62-BEEA13CB984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BC09086-A3BA-DC1D-1E59-DB9776329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World Congress on Genetics Applied to Livestock Production, July 12-17, Madison, Wisconsin, USA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4062722-B247-423F-B369-0C893E7A9572}"/>
              </a:ext>
            </a:extLst>
          </p:cNvPr>
          <p:cNvGrpSpPr/>
          <p:nvPr/>
        </p:nvGrpSpPr>
        <p:grpSpPr>
          <a:xfrm>
            <a:off x="197432" y="2784768"/>
            <a:ext cx="2833254" cy="2560909"/>
            <a:chOff x="204359" y="3726871"/>
            <a:chExt cx="2833254" cy="256090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3DD71A0-4F33-0A49-DA32-143F49F5DE1D}"/>
                </a:ext>
              </a:extLst>
            </p:cNvPr>
            <p:cNvSpPr txBox="1"/>
            <p:nvPr/>
          </p:nvSpPr>
          <p:spPr>
            <a:xfrm>
              <a:off x="216481" y="3847954"/>
              <a:ext cx="280901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2"/>
                  </a:solidFill>
                </a:rPr>
                <a:t>Scenario 1</a:t>
              </a:r>
            </a:p>
            <a:p>
              <a:pPr algn="ctr"/>
              <a:r>
                <a:rPr lang="en-US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Assumed published G and P matrices are correct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726926D-8FB3-AB13-A82D-6ED790074D85}"/>
                </a:ext>
              </a:extLst>
            </p:cNvPr>
            <p:cNvSpPr/>
            <p:nvPr/>
          </p:nvSpPr>
          <p:spPr>
            <a:xfrm>
              <a:off x="204359" y="3726871"/>
              <a:ext cx="2833254" cy="2560909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2F31075-B27D-F298-BFF6-D1D6277FD79D}"/>
              </a:ext>
            </a:extLst>
          </p:cNvPr>
          <p:cNvGrpSpPr/>
          <p:nvPr/>
        </p:nvGrpSpPr>
        <p:grpSpPr>
          <a:xfrm>
            <a:off x="3158154" y="2801941"/>
            <a:ext cx="2908046" cy="2560909"/>
            <a:chOff x="3205018" y="3744044"/>
            <a:chExt cx="2908046" cy="256090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FDBD2B5-7E68-937A-0B6C-3B9A4B0FC5C3}"/>
                </a:ext>
              </a:extLst>
            </p:cNvPr>
            <p:cNvSpPr txBox="1"/>
            <p:nvPr/>
          </p:nvSpPr>
          <p:spPr>
            <a:xfrm>
              <a:off x="3205018" y="3847954"/>
              <a:ext cx="2908046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3"/>
                  </a:solidFill>
                </a:rPr>
                <a:t>Scenario 2</a:t>
              </a:r>
            </a:p>
            <a:p>
              <a:pPr algn="ctr"/>
              <a:r>
                <a:rPr lang="en-US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Randomly permuted off-diagonal elements of G and P for EFC and HLV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990E38D-2F07-5536-9100-409674EE4DED}"/>
                </a:ext>
              </a:extLst>
            </p:cNvPr>
            <p:cNvSpPr/>
            <p:nvPr/>
          </p:nvSpPr>
          <p:spPr>
            <a:xfrm>
              <a:off x="3242414" y="3744044"/>
              <a:ext cx="2833254" cy="2560909"/>
            </a:xfrm>
            <a:prstGeom prst="rect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2785F83-0AD7-CB1A-8051-E318FAC004E0}"/>
              </a:ext>
            </a:extLst>
          </p:cNvPr>
          <p:cNvGrpSpPr/>
          <p:nvPr/>
        </p:nvGrpSpPr>
        <p:grpSpPr>
          <a:xfrm>
            <a:off x="6172887" y="2801941"/>
            <a:ext cx="2833254" cy="2560909"/>
            <a:chOff x="6205681" y="3744044"/>
            <a:chExt cx="2833254" cy="256090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EE5F2A4-FD6B-381F-D6CC-08782966A1FE}"/>
                </a:ext>
              </a:extLst>
            </p:cNvPr>
            <p:cNvSpPr txBox="1"/>
            <p:nvPr/>
          </p:nvSpPr>
          <p:spPr>
            <a:xfrm>
              <a:off x="6217803" y="3847954"/>
              <a:ext cx="280901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1"/>
                  </a:solidFill>
                </a:rPr>
                <a:t>Scenario 3</a:t>
              </a:r>
            </a:p>
            <a:p>
              <a:pPr algn="ctr"/>
              <a:r>
                <a:rPr lang="en-US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Randomly changed signs of off-diagonal elements of G and P (25%, 50%, and 75% of values)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ED4CCD9-7CCD-7EF1-C81E-1322A713EFC7}"/>
                </a:ext>
              </a:extLst>
            </p:cNvPr>
            <p:cNvSpPr/>
            <p:nvPr/>
          </p:nvSpPr>
          <p:spPr>
            <a:xfrm>
              <a:off x="6205681" y="3744044"/>
              <a:ext cx="2833254" cy="2560909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F013A28-33BB-A70A-480B-99D1D2AA19A3}"/>
              </a:ext>
            </a:extLst>
          </p:cNvPr>
          <p:cNvGrpSpPr/>
          <p:nvPr/>
        </p:nvGrpSpPr>
        <p:grpSpPr>
          <a:xfrm>
            <a:off x="9154390" y="2801941"/>
            <a:ext cx="2833254" cy="2560909"/>
            <a:chOff x="9147463" y="3744044"/>
            <a:chExt cx="2833254" cy="256090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7447154-E33F-B8B2-F558-C1C5B5579C62}"/>
                </a:ext>
              </a:extLst>
            </p:cNvPr>
            <p:cNvSpPr txBox="1"/>
            <p:nvPr/>
          </p:nvSpPr>
          <p:spPr>
            <a:xfrm>
              <a:off x="9159585" y="3847954"/>
              <a:ext cx="280901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</a:rPr>
                <a:t>Scenario 4</a:t>
              </a:r>
            </a:p>
            <a:p>
              <a:pPr algn="ctr"/>
              <a:r>
                <a:rPr lang="en-US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Off-diagonal elements of G and P were set to zero (25%, 50%, and 75% of values)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9D3F380-2E22-E6DF-AF89-61C3FB2E2710}"/>
                </a:ext>
              </a:extLst>
            </p:cNvPr>
            <p:cNvSpPr/>
            <p:nvPr/>
          </p:nvSpPr>
          <p:spPr>
            <a:xfrm>
              <a:off x="9147463" y="3744044"/>
              <a:ext cx="2833254" cy="2560909"/>
            </a:xfrm>
            <a:prstGeom prst="rect">
              <a:avLst/>
            </a:prstGeom>
            <a:no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D863B331-000D-9327-10DA-11AA9DB0C528}"/>
              </a:ext>
            </a:extLst>
          </p:cNvPr>
          <p:cNvSpPr txBox="1">
            <a:spLocks/>
          </p:cNvSpPr>
          <p:nvPr/>
        </p:nvSpPr>
        <p:spPr>
          <a:xfrm>
            <a:off x="475264" y="5567050"/>
            <a:ext cx="11107080" cy="7026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Scenarios were replicated 1,000× and the same seed was used within replicate for consistent permutation</a:t>
            </a:r>
          </a:p>
        </p:txBody>
      </p:sp>
    </p:spTree>
    <p:extLst>
      <p:ext uri="{BB962C8B-B14F-4D97-AF65-F5344CB8AC3E}">
        <p14:creationId xmlns:p14="http://schemas.microsoft.com/office/powerpoint/2010/main" val="3066608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3A2D58-EF2B-53D0-70ED-AF13E8617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2C4C-083F-CC48-8D62-BEEA13CB984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A90BFF70-0D5D-DF35-AEA8-1569B58B5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World Congress on Genetics Applied to Livestock Production, July 12-17, Madison, Wisconsin, USA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1FB3D79A-F2C0-CBFB-9B11-201177A5A8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2160959"/>
              </p:ext>
            </p:extLst>
          </p:nvPr>
        </p:nvGraphicFramePr>
        <p:xfrm>
          <a:off x="9581286" y="2412647"/>
          <a:ext cx="18288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35871003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89160346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55578824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8262447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94343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1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83077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0</a:t>
                      </a:r>
                      <a:endParaRPr lang="en-US" sz="2000" b="1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accent1"/>
                          </a:solidFill>
                        </a:rPr>
                        <a:t>3</a:t>
                      </a:r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66182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accent1"/>
                          </a:solidFill>
                        </a:rPr>
                        <a:t>4</a:t>
                      </a:r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/>
                        <a:t>0</a:t>
                      </a:r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accent1"/>
                          </a:solidFill>
                        </a:rPr>
                        <a:t>0</a:t>
                      </a:r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2910933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30E1C42E-0C4C-38C3-6F4F-23172F27FE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343112"/>
              </p:ext>
            </p:extLst>
          </p:nvPr>
        </p:nvGraphicFramePr>
        <p:xfrm>
          <a:off x="6627338" y="2404079"/>
          <a:ext cx="18288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35871003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89160346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55578824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8262447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94343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1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83077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-2</a:t>
                      </a:r>
                      <a:endParaRPr lang="en-US" sz="2000" b="1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accent1"/>
                          </a:solidFill>
                        </a:rPr>
                        <a:t>3</a:t>
                      </a:r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66182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accent1"/>
                          </a:solidFill>
                        </a:rPr>
                        <a:t>4</a:t>
                      </a:r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/>
                        <a:t>-5</a:t>
                      </a:r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accent1"/>
                          </a:solidFill>
                        </a:rPr>
                        <a:t>-6</a:t>
                      </a:r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2910933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64DD209C-251B-A466-0F1F-82308A672B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364183"/>
              </p:ext>
            </p:extLst>
          </p:nvPr>
        </p:nvGraphicFramePr>
        <p:xfrm>
          <a:off x="3673394" y="2404079"/>
          <a:ext cx="18288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35871003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89160346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55578824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8262447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94343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83077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accent1"/>
                          </a:solidFill>
                        </a:rPr>
                        <a:t>5</a:t>
                      </a:r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66182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accent1"/>
                          </a:solidFill>
                        </a:rPr>
                        <a:t>6</a:t>
                      </a:r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accent1"/>
                          </a:solidFill>
                        </a:rPr>
                        <a:t>4</a:t>
                      </a:r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2910933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9A1CE4AB-68D0-AF34-E01C-91C1759E1E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530765"/>
              </p:ext>
            </p:extLst>
          </p:nvPr>
        </p:nvGraphicFramePr>
        <p:xfrm>
          <a:off x="754085" y="2383636"/>
          <a:ext cx="18288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35871003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89160346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55578824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8262447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94343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1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83077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sz="2000" b="1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accent1"/>
                          </a:solidFill>
                        </a:rPr>
                        <a:t>3</a:t>
                      </a:r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66182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accent1"/>
                          </a:solidFill>
                        </a:rPr>
                        <a:t>4</a:t>
                      </a:r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/>
                        <a:t>5</a:t>
                      </a:r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accent1"/>
                          </a:solidFill>
                        </a:rPr>
                        <a:t>6</a:t>
                      </a:r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2910933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7910840B-CF72-9F05-49B9-FCD8ABC9A5DB}"/>
              </a:ext>
            </a:extLst>
          </p:cNvPr>
          <p:cNvSpPr txBox="1"/>
          <p:nvPr/>
        </p:nvSpPr>
        <p:spPr>
          <a:xfrm>
            <a:off x="922127" y="1622193"/>
            <a:ext cx="14927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Scenario 1 </a:t>
            </a:r>
            <a:br>
              <a:rPr lang="en-US" b="1" dirty="0"/>
            </a:b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No changes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FAC6291-85B6-286C-9878-EE478F2C6F1C}"/>
              </a:ext>
            </a:extLst>
          </p:cNvPr>
          <p:cNvSpPr txBox="1"/>
          <p:nvPr/>
        </p:nvSpPr>
        <p:spPr>
          <a:xfrm>
            <a:off x="3822200" y="1622193"/>
            <a:ext cx="1531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3"/>
                </a:solidFill>
              </a:rPr>
              <a:t>Scenario 2 </a:t>
            </a:r>
            <a:br>
              <a:rPr lang="en-US" b="1" dirty="0"/>
            </a:b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Permutation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38F29EF-487A-6D29-0829-08EFB26255EF}"/>
              </a:ext>
            </a:extLst>
          </p:cNvPr>
          <p:cNvSpPr txBox="1"/>
          <p:nvPr/>
        </p:nvSpPr>
        <p:spPr>
          <a:xfrm>
            <a:off x="6628667" y="1627453"/>
            <a:ext cx="1826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Scenario 3 </a:t>
            </a:r>
            <a:br>
              <a:rPr lang="en-US" b="1" dirty="0"/>
            </a:b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Signs changed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E5DE87E-C994-BD01-1D3F-7CE1340C6F69}"/>
              </a:ext>
            </a:extLst>
          </p:cNvPr>
          <p:cNvSpPr txBox="1"/>
          <p:nvPr/>
        </p:nvSpPr>
        <p:spPr>
          <a:xfrm>
            <a:off x="9813448" y="1627453"/>
            <a:ext cx="1364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Scenario 4</a:t>
            </a:r>
            <a:br>
              <a:rPr lang="en-US" b="1" dirty="0"/>
            </a:b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Set to zero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7EA982D-D228-0D0F-8EA3-78E01FFDD8E1}"/>
              </a:ext>
            </a:extLst>
          </p:cNvPr>
          <p:cNvSpPr txBox="1"/>
          <p:nvPr/>
        </p:nvSpPr>
        <p:spPr>
          <a:xfrm>
            <a:off x="6551726" y="4246707"/>
            <a:ext cx="1980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(25%, 50%, 75%)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7B887C9-918E-ACD2-D3DD-6099A8F2D455}"/>
              </a:ext>
            </a:extLst>
          </p:cNvPr>
          <p:cNvSpPr txBox="1"/>
          <p:nvPr/>
        </p:nvSpPr>
        <p:spPr>
          <a:xfrm>
            <a:off x="9505671" y="4246707"/>
            <a:ext cx="1980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(25%, 50%, 75%)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653A5208-E21A-9EF4-BB1C-7BA834F5304A}"/>
              </a:ext>
            </a:extLst>
          </p:cNvPr>
          <p:cNvSpPr/>
          <p:nvPr/>
        </p:nvSpPr>
        <p:spPr>
          <a:xfrm>
            <a:off x="3786249" y="5308565"/>
            <a:ext cx="4619501" cy="84375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Calculate responses to selection using new correlation matrices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B96E80-BAF5-E334-C643-B7544B0286FC}"/>
              </a:ext>
            </a:extLst>
          </p:cNvPr>
          <p:cNvSpPr/>
          <p:nvPr/>
        </p:nvSpPr>
        <p:spPr>
          <a:xfrm>
            <a:off x="197432" y="1503223"/>
            <a:ext cx="2833254" cy="3460313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FEF4164-EE39-EB03-6A6A-6F8CC8011C95}"/>
              </a:ext>
            </a:extLst>
          </p:cNvPr>
          <p:cNvSpPr/>
          <p:nvPr/>
        </p:nvSpPr>
        <p:spPr>
          <a:xfrm>
            <a:off x="3183085" y="1520396"/>
            <a:ext cx="2833254" cy="346031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7A1215F-0435-63FD-BA81-E4854E345B1E}"/>
              </a:ext>
            </a:extLst>
          </p:cNvPr>
          <p:cNvSpPr/>
          <p:nvPr/>
        </p:nvSpPr>
        <p:spPr>
          <a:xfrm>
            <a:off x="6168738" y="1520396"/>
            <a:ext cx="2833254" cy="346031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19167DE-91EE-3F07-A24F-97032D6570FE}"/>
              </a:ext>
            </a:extLst>
          </p:cNvPr>
          <p:cNvSpPr/>
          <p:nvPr/>
        </p:nvSpPr>
        <p:spPr>
          <a:xfrm>
            <a:off x="9154390" y="1520396"/>
            <a:ext cx="2833254" cy="3460313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161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CD5FD-9310-BDA5-DFB4-E0CE05189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6"/>
            <a:ext cx="9955778" cy="757780"/>
          </a:xfrm>
        </p:spPr>
        <p:txBody>
          <a:bodyPr>
            <a:normAutofit/>
          </a:bodyPr>
          <a:lstStyle/>
          <a:p>
            <a:r>
              <a:rPr lang="en-US" sz="4000" dirty="0"/>
              <a:t>Selection response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B48ACB2-6104-3F0F-1537-334129EC3F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2459" y="2033807"/>
                <a:ext cx="10406589" cy="4309119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spcAft>
                    <a:spcPts val="1000"/>
                  </a:spcAft>
                  <a:buNone/>
                </a:pPr>
                <a:r>
                  <a:rPr lang="en-US" dirty="0"/>
                  <a:t>Correlated responses to selection calculated as in Cole (2025):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>
                          <a:latin typeface="Cambria Math" panose="02040503050406030204" pitchFamily="18" charset="0"/>
                        </a:rPr>
                        <m:t>𝐂𝐑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×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e>
                            <m:sup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𝐆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p>
                                  <m:r>
                                    <a:rPr lang="en-US" b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>
                                      <a:latin typeface="Cambria Math" panose="02040503050406030204" pitchFamily="18" charset="0"/>
                                    </a:rPr>
                                    <m:t>𝐏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where:</a:t>
                </a:r>
              </a:p>
              <a:p>
                <a:r>
                  <a:rPr lang="en-GB" b="1" dirty="0"/>
                  <a:t>CR</a:t>
                </a:r>
                <a:r>
                  <a:rPr lang="en-GB" dirty="0"/>
                  <a:t> is a vector of correlated responses to selection</a:t>
                </a:r>
              </a:p>
              <a:p>
                <a:r>
                  <a:rPr lang="en-GB" i="1" dirty="0" err="1"/>
                  <a:t>i</a:t>
                </a:r>
                <a:r>
                  <a:rPr lang="en-GB" dirty="0"/>
                  <a:t> is the selection differential for 2025 Lifetime Net Merit (NM$), </a:t>
                </a:r>
                <a:r>
                  <a:rPr lang="en-GB" b="1" dirty="0">
                    <a:solidFill>
                      <a:schemeClr val="accent3"/>
                    </a:solidFill>
                  </a:rPr>
                  <a:t>0.35</a:t>
                </a:r>
              </a:p>
              <a:p>
                <a:r>
                  <a:rPr lang="en-GB" b="1" dirty="0"/>
                  <a:t>b</a:t>
                </a:r>
                <a:r>
                  <a:rPr lang="en-GB" dirty="0"/>
                  <a:t> is a vector of index weights for the traits in the selection criterion</a:t>
                </a:r>
              </a:p>
              <a:p>
                <a:r>
                  <a:rPr lang="en-GB" b="1" dirty="0"/>
                  <a:t>P</a:t>
                </a:r>
                <a:r>
                  <a:rPr lang="en-GB" b="1" baseline="30000" dirty="0"/>
                  <a:t>*</a:t>
                </a:r>
                <a:r>
                  <a:rPr lang="en-GB" dirty="0"/>
                  <a:t> is the phenotypic (co)variance matrix, and</a:t>
                </a:r>
              </a:p>
              <a:p>
                <a:r>
                  <a:rPr lang="en-GB" b="1" dirty="0"/>
                  <a:t>G</a:t>
                </a:r>
                <a:r>
                  <a:rPr lang="en-GB" dirty="0"/>
                  <a:t> is the genetic (co)variance matrix</a:t>
                </a:r>
              </a:p>
              <a:p>
                <a:r>
                  <a:rPr lang="en-US" b="1" dirty="0"/>
                  <a:t>CR</a:t>
                </a:r>
                <a:r>
                  <a:rPr lang="en-US" dirty="0"/>
                  <a:t> was divided by </a:t>
                </a:r>
                <a:r>
                  <a:rPr lang="en-US" b="1" dirty="0">
                    <a:solidFill>
                      <a:schemeClr val="accent3"/>
                    </a:solidFill>
                  </a:rPr>
                  <a:t>2.2 y </a:t>
                </a:r>
                <a:r>
                  <a:rPr lang="en-US" dirty="0"/>
                  <a:t>to convert to changes per year </a:t>
                </a:r>
                <a:br>
                  <a:rPr lang="en-US" dirty="0"/>
                </a:br>
                <a:r>
                  <a:rPr lang="en-US" dirty="0"/>
                  <a:t>(Guinan et al., 2023)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B48ACB2-6104-3F0F-1537-334129EC3F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2459" y="2033807"/>
                <a:ext cx="10406589" cy="4309119"/>
              </a:xfrm>
              <a:blipFill>
                <a:blip r:embed="rId3"/>
                <a:stretch>
                  <a:fillRect l="-937" t="-35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58987A-EE2E-F046-1543-0BFB7AB1A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2C4C-083F-CC48-8D62-BEEA13CB984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EB3FE92-C231-9743-BE7E-2A101D105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9502816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 – World Congress on Genetics Applied to Livestock Production, July 12-17, Madison,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1990489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A5016-9097-5447-0A11-B81B43FB5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4000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34B24-9F7D-08B3-F4E4-50275BBEDE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Shuffling (co)variances often produced larger differences than changing signs or setting values to zero, regardless of the proportion of values affected </a:t>
            </a:r>
          </a:p>
          <a:p>
            <a:r>
              <a:rPr lang="en-US" dirty="0"/>
              <a:t>When values are permuted, the magnitude of (co)variances among traits is affected, which is not necessarily the case in other scenarios</a:t>
            </a:r>
          </a:p>
          <a:p>
            <a:r>
              <a:rPr lang="en-US" dirty="0"/>
              <a:t>Larger effects on yield traits might be expected for EFC/HLV because of higher genetic correlations (0.168–0.398), but phenotypic correlations are much smaller (0.009–0.020)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27B5C9-16D1-C8E2-A7BF-BD95AF0D5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2C4C-083F-CC48-8D62-BEEA13CB984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B57F9A-993C-661F-6112-359028FE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Council on Dairy Cattle Breeding – World Congress on Genetics Applied to Livestock Production, July 12-17, Madison, Wisconsin, USA</a:t>
            </a:r>
          </a:p>
        </p:txBody>
      </p:sp>
    </p:spTree>
    <p:extLst>
      <p:ext uri="{BB962C8B-B14F-4D97-AF65-F5344CB8AC3E}">
        <p14:creationId xmlns:p14="http://schemas.microsoft.com/office/powerpoint/2010/main" val="2465349524"/>
      </p:ext>
    </p:extLst>
  </p:cSld>
  <p:clrMapOvr>
    <a:masterClrMapping/>
  </p:clrMapOvr>
</p:sld>
</file>

<file path=ppt/theme/theme1.xml><?xml version="1.0" encoding="utf-8"?>
<a:theme xmlns:a="http://schemas.openxmlformats.org/drawingml/2006/main" name="CDCB Light Blue">
  <a:themeElements>
    <a:clrScheme name="CDCB Brand Colors">
      <a:dk1>
        <a:srgbClr val="000000"/>
      </a:dk1>
      <a:lt1>
        <a:srgbClr val="FFFFFF"/>
      </a:lt1>
      <a:dk2>
        <a:srgbClr val="24205E"/>
      </a:dk2>
      <a:lt2>
        <a:srgbClr val="F3EED9"/>
      </a:lt2>
      <a:accent1>
        <a:srgbClr val="24205E"/>
      </a:accent1>
      <a:accent2>
        <a:srgbClr val="AB1E2C"/>
      </a:accent2>
      <a:accent3>
        <a:srgbClr val="2F9AD5"/>
      </a:accent3>
      <a:accent4>
        <a:srgbClr val="9DADBC"/>
      </a:accent4>
      <a:accent5>
        <a:srgbClr val="F3EED9"/>
      </a:accent5>
      <a:accent6>
        <a:srgbClr val="ADAEA8"/>
      </a:accent6>
      <a:hlink>
        <a:srgbClr val="2F9AD5"/>
      </a:hlink>
      <a:folHlink>
        <a:srgbClr val="A9C0D8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DCB PPT Template - FINAL 022326" id="{A4A9EB0F-631E-7D48-A159-893E900D7EEC}" vid="{2FFE8F55-D381-E645-8105-881B629D03C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C777907126D6428D68A5E3A116D744" ma:contentTypeVersion="18" ma:contentTypeDescription="Create a new document." ma:contentTypeScope="" ma:versionID="5e2dfb3e20f54bcf29b5a659a7031edd">
  <xsd:schema xmlns:xsd="http://www.w3.org/2001/XMLSchema" xmlns:xs="http://www.w3.org/2001/XMLSchema" xmlns:p="http://schemas.microsoft.com/office/2006/metadata/properties" xmlns:ns2="367d503d-b947-4c98-9423-de71457f8541" xmlns:ns3="13014ecc-e777-4bc7-a1d6-38b8684e7039" targetNamespace="http://schemas.microsoft.com/office/2006/metadata/properties" ma:root="true" ma:fieldsID="bdc5c203ae35f1c1947d858b370fd2f0" ns2:_="" ns3:_="">
    <xsd:import namespace="367d503d-b947-4c98-9423-de71457f8541"/>
    <xsd:import namespace="13014ecc-e777-4bc7-a1d6-38b8684e703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7d503d-b947-4c98-9423-de71457f85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f152a7f-bba4-45f1-ac70-c1bfc129dfa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014ecc-e777-4bc7-a1d6-38b8684e7039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17e1321-9c53-46b9-b648-dd3031f8f659}" ma:internalName="TaxCatchAll" ma:showField="CatchAllData" ma:web="13014ecc-e777-4bc7-a1d6-38b8684e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67d503d-b947-4c98-9423-de71457f8541">
      <Terms xmlns="http://schemas.microsoft.com/office/infopath/2007/PartnerControls"/>
    </lcf76f155ced4ddcb4097134ff3c332f>
    <TaxCatchAll xmlns="13014ecc-e777-4bc7-a1d6-38b8684e7039" xsi:nil="true"/>
  </documentManagement>
</p:properties>
</file>

<file path=customXml/itemProps1.xml><?xml version="1.0" encoding="utf-8"?>
<ds:datastoreItem xmlns:ds="http://schemas.openxmlformats.org/officeDocument/2006/customXml" ds:itemID="{5784EDC4-396B-4FF3-81F3-BF5ADF91C1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8F95E52-EDA2-4EE8-9112-D776A1004B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67d503d-b947-4c98-9423-de71457f8541"/>
    <ds:schemaRef ds:uri="13014ecc-e777-4bc7-a1d6-38b8684e70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35B456C-2866-48E0-BA2B-104F047ADDE5}">
  <ds:schemaRefs>
    <ds:schemaRef ds:uri="http://purl.org/dc/elements/1.1/"/>
    <ds:schemaRef ds:uri="http://purl.org/dc/terms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13014ecc-e777-4bc7-a1d6-38b8684e7039"/>
    <ds:schemaRef ds:uri="http://purl.org/dc/dcmitype/"/>
    <ds:schemaRef ds:uri="http://schemas.microsoft.com/office/infopath/2007/PartnerControls"/>
    <ds:schemaRef ds:uri="367d503d-b947-4c98-9423-de71457f8541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8148</TotalTime>
  <Words>2029</Words>
  <Application>Microsoft Macintosh PowerPoint</Application>
  <PresentationFormat>Widescreen</PresentationFormat>
  <Paragraphs>834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Aptos</vt:lpstr>
      <vt:lpstr>Arial</vt:lpstr>
      <vt:lpstr>Cambria</vt:lpstr>
      <vt:lpstr>Cambria Math</vt:lpstr>
      <vt:lpstr>Garamond</vt:lpstr>
      <vt:lpstr>Univers (W1)</vt:lpstr>
      <vt:lpstr>CDCB Light Blue</vt:lpstr>
      <vt:lpstr>How does the continuous addition of new traits affect U.S. selection indices?</vt:lpstr>
      <vt:lpstr>Background</vt:lpstr>
      <vt:lpstr>PowerPoint Presentation</vt:lpstr>
      <vt:lpstr>Example: Adding methane to Net Merit $</vt:lpstr>
      <vt:lpstr>Objective</vt:lpstr>
      <vt:lpstr>Scenarios</vt:lpstr>
      <vt:lpstr>PowerPoint Presentation</vt:lpstr>
      <vt:lpstr>Selection response</vt:lpstr>
      <vt:lpstr>Results</vt:lpstr>
      <vt:lpstr>PowerPoint Presentation</vt:lpstr>
      <vt:lpstr>PowerPoint Presentation</vt:lpstr>
      <vt:lpstr>Conclusions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Roxi Beck</dc:creator>
  <cp:lastModifiedBy>John Cole</cp:lastModifiedBy>
  <cp:revision>87</cp:revision>
  <dcterms:created xsi:type="dcterms:W3CDTF">2026-02-19T19:35:35Z</dcterms:created>
  <dcterms:modified xsi:type="dcterms:W3CDTF">2026-06-23T18:23:40Z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0x010100FEC777907126D6428D68A5E3A116D744</vt:lpwstr>
  </property>
</Properties>
</file>